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320" r:id="rId5"/>
    <p:sldId id="261" r:id="rId6"/>
    <p:sldId id="331" r:id="rId7"/>
    <p:sldId id="263" r:id="rId8"/>
    <p:sldId id="332" r:id="rId9"/>
    <p:sldId id="262" r:id="rId10"/>
    <p:sldId id="334" r:id="rId11"/>
    <p:sldId id="319" r:id="rId12"/>
    <p:sldId id="265" r:id="rId13"/>
    <p:sldId id="266" r:id="rId14"/>
    <p:sldId id="267" r:id="rId15"/>
    <p:sldId id="321" r:id="rId16"/>
    <p:sldId id="268" r:id="rId17"/>
    <p:sldId id="333" r:id="rId18"/>
    <p:sldId id="269" r:id="rId19"/>
    <p:sldId id="322" r:id="rId20"/>
    <p:sldId id="271" r:id="rId21"/>
    <p:sldId id="272" r:id="rId22"/>
    <p:sldId id="273" r:id="rId23"/>
    <p:sldId id="323" r:id="rId24"/>
    <p:sldId id="274" r:id="rId25"/>
    <p:sldId id="275" r:id="rId26"/>
    <p:sldId id="336" r:id="rId27"/>
    <p:sldId id="337" r:id="rId28"/>
    <p:sldId id="338" r:id="rId29"/>
    <p:sldId id="324" r:id="rId30"/>
    <p:sldId id="277" r:id="rId31"/>
    <p:sldId id="278" r:id="rId32"/>
    <p:sldId id="341" r:id="rId33"/>
    <p:sldId id="279" r:id="rId34"/>
    <p:sldId id="282" r:id="rId35"/>
    <p:sldId id="339" r:id="rId36"/>
    <p:sldId id="340" r:id="rId37"/>
    <p:sldId id="281" r:id="rId38"/>
    <p:sldId id="283" r:id="rId39"/>
    <p:sldId id="284" r:id="rId40"/>
    <p:sldId id="285" r:id="rId41"/>
    <p:sldId id="286" r:id="rId42"/>
    <p:sldId id="287" r:id="rId43"/>
    <p:sldId id="290" r:id="rId44"/>
    <p:sldId id="291" r:id="rId4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751FA0BF-D798-40D1-BF2A-87C6DE9DD66E}">
          <p14:sldIdLst>
            <p14:sldId id="257"/>
            <p14:sldId id="258"/>
            <p14:sldId id="259"/>
            <p14:sldId id="320"/>
            <p14:sldId id="261"/>
            <p14:sldId id="331"/>
            <p14:sldId id="263"/>
            <p14:sldId id="332"/>
            <p14:sldId id="262"/>
            <p14:sldId id="334"/>
            <p14:sldId id="319"/>
            <p14:sldId id="265"/>
            <p14:sldId id="266"/>
            <p14:sldId id="267"/>
            <p14:sldId id="321"/>
            <p14:sldId id="268"/>
            <p14:sldId id="333"/>
            <p14:sldId id="269"/>
            <p14:sldId id="322"/>
            <p14:sldId id="271"/>
            <p14:sldId id="272"/>
            <p14:sldId id="273"/>
            <p14:sldId id="323"/>
            <p14:sldId id="274"/>
            <p14:sldId id="275"/>
            <p14:sldId id="336"/>
            <p14:sldId id="337"/>
            <p14:sldId id="338"/>
            <p14:sldId id="324"/>
            <p14:sldId id="277"/>
            <p14:sldId id="278"/>
            <p14:sldId id="341"/>
            <p14:sldId id="279"/>
          </p14:sldIdLst>
        </p14:section>
        <p14:section name="Naamloze sectie" id="{E08CD571-A891-45DD-BE77-80DCD05FD375}">
          <p14:sldIdLst>
            <p14:sldId id="282"/>
            <p14:sldId id="339"/>
            <p14:sldId id="340"/>
            <p14:sldId id="281"/>
            <p14:sldId id="283"/>
            <p14:sldId id="284"/>
            <p14:sldId id="285"/>
            <p14:sldId id="286"/>
            <p14:sldId id="287"/>
            <p14:sldId id="290"/>
            <p14:sldId id="2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9" autoAdjust="0"/>
    <p:restoredTop sz="86475" autoAdjust="0"/>
  </p:normalViewPr>
  <p:slideViewPr>
    <p:cSldViewPr>
      <p:cViewPr varScale="1">
        <p:scale>
          <a:sx n="72" d="100"/>
          <a:sy n="72" d="100"/>
        </p:scale>
        <p:origin x="1704" y="66"/>
      </p:cViewPr>
      <p:guideLst>
        <p:guide orient="horz" pos="2160"/>
        <p:guide pos="2880"/>
      </p:guideLst>
    </p:cSldViewPr>
  </p:slideViewPr>
  <p:outlineViewPr>
    <p:cViewPr>
      <p:scale>
        <a:sx n="33" d="100"/>
        <a:sy n="33" d="100"/>
      </p:scale>
      <p:origin x="258" y="8916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F353BB0-6887-43B6-96D9-537723D92057}" type="datetimeFigureOut">
              <a:rPr lang="nl-NL" smtClean="0"/>
              <a:t>7-1-2018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3D82147-AE81-4BD6-9F36-322515166BB7}" type="slidenum">
              <a:rPr lang="nl-NL" smtClean="0"/>
              <a:t>‹nr.›</a:t>
            </a:fld>
            <a:endParaRPr lang="nl-NL"/>
          </a:p>
        </p:txBody>
      </p:sp>
    </p:spTree>
    <p:extLst>
      <p:ext uri="{BB962C8B-B14F-4D97-AF65-F5344CB8AC3E}">
        <p14:creationId xmlns:p14="http://schemas.microsoft.com/office/powerpoint/2010/main" val="95857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F353BB0-6887-43B6-96D9-537723D92057}" type="datetimeFigureOut">
              <a:rPr lang="nl-NL" smtClean="0"/>
              <a:t>7-1-2018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3D82147-AE81-4BD6-9F36-322515166BB7}" type="slidenum">
              <a:rPr lang="nl-NL" smtClean="0"/>
              <a:t>‹nr.›</a:t>
            </a:fld>
            <a:endParaRPr lang="nl-NL"/>
          </a:p>
        </p:txBody>
      </p:sp>
    </p:spTree>
    <p:extLst>
      <p:ext uri="{BB962C8B-B14F-4D97-AF65-F5344CB8AC3E}">
        <p14:creationId xmlns:p14="http://schemas.microsoft.com/office/powerpoint/2010/main" val="3778175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F353BB0-6887-43B6-96D9-537723D92057}" type="datetimeFigureOut">
              <a:rPr lang="nl-NL" smtClean="0"/>
              <a:t>7-1-2018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3D82147-AE81-4BD6-9F36-322515166BB7}" type="slidenum">
              <a:rPr lang="nl-NL" smtClean="0"/>
              <a:t>‹nr.›</a:t>
            </a:fld>
            <a:endParaRPr lang="nl-NL"/>
          </a:p>
        </p:txBody>
      </p:sp>
    </p:spTree>
    <p:extLst>
      <p:ext uri="{BB962C8B-B14F-4D97-AF65-F5344CB8AC3E}">
        <p14:creationId xmlns:p14="http://schemas.microsoft.com/office/powerpoint/2010/main" val="2887677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F353BB0-6887-43B6-96D9-537723D92057}" type="datetimeFigureOut">
              <a:rPr lang="nl-NL" smtClean="0"/>
              <a:t>7-1-2018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3D82147-AE81-4BD6-9F36-322515166BB7}" type="slidenum">
              <a:rPr lang="nl-NL" smtClean="0"/>
              <a:t>‹nr.›</a:t>
            </a:fld>
            <a:endParaRPr lang="nl-NL"/>
          </a:p>
        </p:txBody>
      </p:sp>
    </p:spTree>
    <p:extLst>
      <p:ext uri="{BB962C8B-B14F-4D97-AF65-F5344CB8AC3E}">
        <p14:creationId xmlns:p14="http://schemas.microsoft.com/office/powerpoint/2010/main" val="1592426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FF353BB0-6887-43B6-96D9-537723D92057}" type="datetimeFigureOut">
              <a:rPr lang="nl-NL" smtClean="0"/>
              <a:t>7-1-2018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3D82147-AE81-4BD6-9F36-322515166BB7}" type="slidenum">
              <a:rPr lang="nl-NL" smtClean="0"/>
              <a:t>‹nr.›</a:t>
            </a:fld>
            <a:endParaRPr lang="nl-NL"/>
          </a:p>
        </p:txBody>
      </p:sp>
    </p:spTree>
    <p:extLst>
      <p:ext uri="{BB962C8B-B14F-4D97-AF65-F5344CB8AC3E}">
        <p14:creationId xmlns:p14="http://schemas.microsoft.com/office/powerpoint/2010/main" val="79516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FF353BB0-6887-43B6-96D9-537723D92057}" type="datetimeFigureOut">
              <a:rPr lang="nl-NL" smtClean="0"/>
              <a:t>7-1-2018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3D82147-AE81-4BD6-9F36-322515166BB7}" type="slidenum">
              <a:rPr lang="nl-NL" smtClean="0"/>
              <a:t>‹nr.›</a:t>
            </a:fld>
            <a:endParaRPr lang="nl-NL"/>
          </a:p>
        </p:txBody>
      </p:sp>
    </p:spTree>
    <p:extLst>
      <p:ext uri="{BB962C8B-B14F-4D97-AF65-F5344CB8AC3E}">
        <p14:creationId xmlns:p14="http://schemas.microsoft.com/office/powerpoint/2010/main" val="209336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F353BB0-6887-43B6-96D9-537723D92057}" type="datetimeFigureOut">
              <a:rPr lang="nl-NL" smtClean="0"/>
              <a:t>7-1-2018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3D82147-AE81-4BD6-9F36-322515166BB7}" type="slidenum">
              <a:rPr lang="nl-NL" smtClean="0"/>
              <a:t>‹nr.›</a:t>
            </a:fld>
            <a:endParaRPr lang="nl-NL"/>
          </a:p>
        </p:txBody>
      </p:sp>
    </p:spTree>
    <p:extLst>
      <p:ext uri="{BB962C8B-B14F-4D97-AF65-F5344CB8AC3E}">
        <p14:creationId xmlns:p14="http://schemas.microsoft.com/office/powerpoint/2010/main" val="1519115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FF353BB0-6887-43B6-96D9-537723D92057}" type="datetimeFigureOut">
              <a:rPr lang="nl-NL" smtClean="0"/>
              <a:t>7-1-2018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3D82147-AE81-4BD6-9F36-322515166BB7}" type="slidenum">
              <a:rPr lang="nl-NL" smtClean="0"/>
              <a:t>‹nr.›</a:t>
            </a:fld>
            <a:endParaRPr lang="nl-NL"/>
          </a:p>
        </p:txBody>
      </p:sp>
    </p:spTree>
    <p:extLst>
      <p:ext uri="{BB962C8B-B14F-4D97-AF65-F5344CB8AC3E}">
        <p14:creationId xmlns:p14="http://schemas.microsoft.com/office/powerpoint/2010/main" val="130841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F353BB0-6887-43B6-96D9-537723D92057}" type="datetimeFigureOut">
              <a:rPr lang="nl-NL" smtClean="0"/>
              <a:t>7-1-2018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3D82147-AE81-4BD6-9F36-322515166BB7}" type="slidenum">
              <a:rPr lang="nl-NL" smtClean="0"/>
              <a:t>‹nr.›</a:t>
            </a:fld>
            <a:endParaRPr lang="nl-NL"/>
          </a:p>
        </p:txBody>
      </p:sp>
    </p:spTree>
    <p:extLst>
      <p:ext uri="{BB962C8B-B14F-4D97-AF65-F5344CB8AC3E}">
        <p14:creationId xmlns:p14="http://schemas.microsoft.com/office/powerpoint/2010/main" val="4030592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F353BB0-6887-43B6-96D9-537723D92057}" type="datetimeFigureOut">
              <a:rPr lang="nl-NL" smtClean="0"/>
              <a:t>7-1-2018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3D82147-AE81-4BD6-9F36-322515166BB7}" type="slidenum">
              <a:rPr lang="nl-NL" smtClean="0"/>
              <a:t>‹nr.›</a:t>
            </a:fld>
            <a:endParaRPr lang="nl-NL"/>
          </a:p>
        </p:txBody>
      </p:sp>
    </p:spTree>
    <p:extLst>
      <p:ext uri="{BB962C8B-B14F-4D97-AF65-F5344CB8AC3E}">
        <p14:creationId xmlns:p14="http://schemas.microsoft.com/office/powerpoint/2010/main" val="1125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F353BB0-6887-43B6-96D9-537723D92057}" type="datetimeFigureOut">
              <a:rPr lang="nl-NL" smtClean="0"/>
              <a:t>7-1-2018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3D82147-AE81-4BD6-9F36-322515166BB7}" type="slidenum">
              <a:rPr lang="nl-NL" smtClean="0"/>
              <a:t>‹nr.›</a:t>
            </a:fld>
            <a:endParaRPr lang="nl-NL"/>
          </a:p>
        </p:txBody>
      </p:sp>
    </p:spTree>
    <p:extLst>
      <p:ext uri="{BB962C8B-B14F-4D97-AF65-F5344CB8AC3E}">
        <p14:creationId xmlns:p14="http://schemas.microsoft.com/office/powerpoint/2010/main" val="1162244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53BB0-6887-43B6-96D9-537723D92057}" type="datetimeFigureOut">
              <a:rPr lang="nl-NL" smtClean="0"/>
              <a:t>7-1-2018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82147-AE81-4BD6-9F36-322515166BB7}" type="slidenum">
              <a:rPr lang="nl-NL" smtClean="0"/>
              <a:t>‹nr.›</a:t>
            </a:fld>
            <a:endParaRPr lang="nl-NL"/>
          </a:p>
        </p:txBody>
      </p:sp>
    </p:spTree>
    <p:extLst>
      <p:ext uri="{BB962C8B-B14F-4D97-AF65-F5344CB8AC3E}">
        <p14:creationId xmlns:p14="http://schemas.microsoft.com/office/powerpoint/2010/main" val="125839033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www.liever.com/nl/interieur/modern+metaal/photos/schiffini-soviore" TargetMode="External"/><Relationship Id="rId2" Type="http://schemas.openxmlformats.org/officeDocument/2006/relationships/image" Target="../media/image9.jpeg"/><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google.nl/url?sa=i&amp;rct=j&amp;q=&amp;esrc=s&amp;source=images&amp;cd=&amp;cad=rja&amp;uact=8&amp;ved=0ahUKEwj41IjRkfXXAhUIJcAKHfvKCRsQjRwIBw&amp;url=https://www.woonaccessoires.nu/modern-interieur-stijl/&amp;psig=AOvVaw1XYekrGVLwYMv2YvoA_Jez&amp;ust=1512641170684465"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google.nl/url?sa=i&amp;rct=j&amp;q=&amp;esrc=s&amp;source=images&amp;cd=&amp;cad=rja&amp;uact=8&amp;ved=0ahUKEwiu962pk_XXAhWpCcAKHYCjBBMQjRwIBw&amp;url=https://makeover.nl/interieur-doe-het-zelf/verlichting/verlichting-in-verschillende-woonstijlen&amp;psig=AOvVaw0eNo8yRYeHCYN_ugp84eoT&amp;ust=1512641399834528" TargetMode="Externa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hyperlink" Target="https://www.google.nl/url?sa=i&amp;rct=j&amp;q=&amp;esrc=s&amp;source=images&amp;cd=&amp;cad=rja&amp;uact=8&amp;ved=0ahUKEwiu962pk_XXAhWpCcAKHYCjBBMQjRwIBw&amp;url=https://www.flooringsupplies.co.uk/laminate/10736/quickstep_largo_cambridge_oak_natural_lpu1662_laminate_flooring&amp;psig=AOvVaw0eNo8yRYeHCYN_ugp84eoT&amp;ust=151264139983452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google.nl/url?sa=i&amp;rct=j&amp;q=&amp;esrc=s&amp;source=images&amp;cd=&amp;cad=rja&amp;uact=8&amp;ved=0ahUKEwj7tMLpkvXXAhVnDMAKHYc_BBcQjRwIBw&amp;url=https://www.woonaccessoires.nu/klassiek-interieur-stijl/&amp;psig=AOvVaw0eNo8yRYeHCYN_ugp84eoT&amp;ust=1512641399834528"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google.nl/url?sa=i&amp;rct=j&amp;q=&amp;esrc=s&amp;source=images&amp;cd=&amp;cad=rja&amp;uact=8&amp;ved=0ahUKEwju8r_FkvXXAhVLLsAKHfDjCRoQjRwIBw&amp;url=https://www.woonaccessoires.nu/klassiek-interieur-stijl/&amp;psig=AOvVaw0eNo8yRYeHCYN_ugp84eoT&amp;ust=1512641399834528"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ilqsCglPXXAhWkCMAKHfWqBBoQjRwIBw&amp;url=https://thuis-magazine.nl/brocante-stijl/&amp;psig=AOvVaw31hGuekY0QpdHL_sKTQENR&amp;ust=1512641711299864" TargetMode="External"/><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google.nl/url?sa=i&amp;rct=j&amp;q=&amp;esrc=s&amp;source=images&amp;cd=&amp;cad=rja&amp;uact=8&amp;ved=0ahUKEwjzkeTfk_XXAhUBOsAKHanRChsQjRwIBw&amp;url=https://www.westwing.nl/magazine/inspiraties/brocante-stijl/&amp;psig=AOvVaw31hGuekY0QpdHL_sKTQENR&amp;ust=1512641711299864"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google.nl/url?sa=i&amp;rct=j&amp;q=&amp;esrc=s&amp;source=images&amp;cd=&amp;cad=rja&amp;uact=8&amp;ved=0ahUKEwi9mOualfXXAhXIIcAKHWofAR8QjRwIBw&amp;url=https://meauvieu.wordpress.com/2014/06/05/onze-stijl-la-beaute-vient-de-linterieur/&amp;psig=AOvVaw31hGuekY0QpdHL_sKTQENR&amp;ust=1512641711299864" TargetMode="Externa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s://www.google.nl/url?sa=i&amp;rct=j&amp;q=&amp;esrc=s&amp;source=images&amp;cd=&amp;cad=rja&amp;uact=8&amp;ved=0ahUKEwjRnJ_rlPXXAhXDJMAKHeFQARYQjRwIBw&amp;url=https://makeover.nl/inspiratie/inrichting/woonkamer/brocante-inrichten&amp;psig=AOvVaw31hGuekY0QpdHL_sKTQENR&amp;ust=1512641711299864" TargetMode="Externa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nl/url?sa=i&amp;rct=j&amp;q=&amp;esrc=s&amp;source=images&amp;cd=&amp;cad=rja&amp;uact=8&amp;ved=0ahUKEwiOkpzClfXXAhXJCsAKHW8pChgQjRwIBw&amp;url=http://ddmoulin.com/594-romantische-stijl-woonkamer/&amp;psig=AOvVaw3rBLSWdVnNWRZB8Z_S7Ecj&amp;ust=1512642189972060"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google.nl/url?sa=i&amp;rct=j&amp;q=&amp;esrc=s&amp;source=images&amp;cd=&amp;cad=rja&amp;uact=8&amp;ved=0ahUKEwjd9buZzvfXAhUSCuwKHeLpCWkQjRwIBw&amp;url=http://www.wonen-blog.nl/2016/06/hoe-breng-sfeer-aan-interieur-jaloezieen/&amp;psig=AOvVaw0PytKFs40Wj64_0VCs_07N&amp;ust=1512725968034534" TargetMode="Externa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hyperlink" Target="https://www.google.nl/url?sa=i&amp;rct=j&amp;q=&amp;esrc=s&amp;source=images&amp;cd=&amp;cad=rja&amp;uact=8&amp;ved=0ahUKEwjR4q7DzvfXAhUP_qQKHWltCJwQjRwIBw&amp;url=https://www.pinterest.com/pin/71846556527873609/&amp;psig=AOvVaw0PytKFs40Wj64_0VCs_07N&amp;ust=1512725968034534"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google.nl/url?sa=i&amp;rct=j&amp;q=&amp;esrc=s&amp;source=images&amp;cd=&amp;cad=rja&amp;uact=8&amp;ved=0ahUKEwjrhYq8z_fXAhXO2qQKHasnAG0QjRwIBw&amp;url=https://www.nibostone.nl/blog/7-vloeren-voor-een-industrieel-interieur&amp;psig=AOvVaw3bMBRTnrt45zKTSQwsrHzZ&amp;ust=1512726386283074" TargetMode="Externa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hyperlink" Target="https://www.google.nl/url?sa=i&amp;rct=j&amp;q=&amp;esrc=s&amp;source=images&amp;cd=&amp;cad=rja&amp;uact=8&amp;ved=0ahUKEwia9cGZz_fXAhUByKQKHaEeAYMQjRwIBw&amp;url=https://makeover.nl/interieur-doe-het-zelf/de-kenmerken-van-een-industrieel-interieur&amp;psig=AOvVaw3bMBRTnrt45zKTSQwsrHzZ&amp;ust=151272638628307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nl/url?sa=i&amp;rct=j&amp;q=&amp;esrc=s&amp;source=images&amp;cd=&amp;cad=rja&amp;uact=8&amp;ved=0ahUKEwjTq6TVz_fXAhUIJewKHYXYAVcQjRwIBw&amp;url=http://archello.com/en/project/office-space-inside-former-textile-factory&amp;psig=AOvVaw3bMBRTnrt45zKTSQwsrHzZ&amp;ust=1512726386283074"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google.nl/url?sa=i&amp;rct=j&amp;q=&amp;esrc=s&amp;source=images&amp;cd=&amp;cad=rja&amp;uact=8&amp;ved=0ahUKEwiqkabgjvXXAhWmIMAKHeIxCxsQjRwIBw&amp;url=http://www.thepicta.com/tag/Mooiwatplantendoen&amp;psig=AOvVaw3sEIYhNJQCo6VOwu50OA9E&amp;ust=1512640394439064" TargetMode="Externa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hyperlink" Target="https://www.google.nl/url?sa=i&amp;rct=j&amp;q=&amp;esrc=s&amp;source=images&amp;cd=&amp;cad=rja&amp;uact=8&amp;ved=0ahUKEwiimdXCj_XXAhVDL8AKHYMKBBUQjRwIBw&amp;url=https://www.homedeal.nl/inspiratie/woonkamer/trend-2016-urban-jungle/&amp;psig=AOvVaw3TKJ8tudvlpJDUBW6pq3OP&amp;ust=151264057463993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google.nl/url?sa=i&amp;rct=j&amp;q=&amp;esrc=s&amp;source=images&amp;cd=&amp;cad=rja&amp;uact=8&amp;ved=0ahUKEwj4_a-7jvXXAhWoLcAKHQwtAxkQjRwIBw&amp;url=https://www.dehuifkar.com/algemeen-nieuws/woontrends-2017/&amp;psig=AOvVaw1cfJWiYvhHqn9kFcT4Udh4&amp;ust=1512640307921438"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7544" y="764704"/>
            <a:ext cx="8208912" cy="2835747"/>
          </a:xfrm>
        </p:spPr>
        <p:txBody>
          <a:bodyPr>
            <a:normAutofit/>
          </a:bodyPr>
          <a:lstStyle/>
          <a:p>
            <a:r>
              <a:rPr lang="nl-NL" sz="7200" dirty="0">
                <a:latin typeface="Belizarius" pitchFamily="34" charset="0"/>
              </a:rPr>
              <a:t>Doelgroepen &amp; sferen</a:t>
            </a:r>
          </a:p>
        </p:txBody>
      </p:sp>
      <p:pic>
        <p:nvPicPr>
          <p:cNvPr id="3" name="Afbeelding 2"/>
          <p:cNvPicPr>
            <a:picLocks noChangeAspect="1"/>
          </p:cNvPicPr>
          <p:nvPr/>
        </p:nvPicPr>
        <p:blipFill>
          <a:blip r:embed="rId2"/>
          <a:stretch>
            <a:fillRect/>
          </a:stretch>
        </p:blipFill>
        <p:spPr>
          <a:xfrm>
            <a:off x="1043608" y="3610262"/>
            <a:ext cx="7272808" cy="2870846"/>
          </a:xfrm>
          <a:prstGeom prst="rect">
            <a:avLst/>
          </a:prstGeom>
        </p:spPr>
      </p:pic>
    </p:spTree>
    <p:extLst>
      <p:ext uri="{BB962C8B-B14F-4D97-AF65-F5344CB8AC3E}">
        <p14:creationId xmlns:p14="http://schemas.microsoft.com/office/powerpoint/2010/main" val="1803632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0"/>
            <a:ext cx="5129893" cy="6858000"/>
          </a:xfrm>
          <a:prstGeom prst="rect">
            <a:avLst/>
          </a:prstGeom>
        </p:spPr>
      </p:pic>
      <p:sp>
        <p:nvSpPr>
          <p:cNvPr id="6" name="Tekstvak 5"/>
          <p:cNvSpPr txBox="1"/>
          <p:nvPr/>
        </p:nvSpPr>
        <p:spPr>
          <a:xfrm>
            <a:off x="395536" y="5157192"/>
            <a:ext cx="4248472" cy="369332"/>
          </a:xfrm>
          <a:prstGeom prst="rect">
            <a:avLst/>
          </a:prstGeom>
          <a:noFill/>
        </p:spPr>
        <p:txBody>
          <a:bodyPr wrap="square" rtlCol="0">
            <a:spAutoFit/>
          </a:bodyPr>
          <a:lstStyle/>
          <a:p>
            <a:r>
              <a:rPr lang="nl-NL" b="1" dirty="0">
                <a:latin typeface="Century Gothic" panose="020B0502020202020204" pitchFamily="34" charset="0"/>
              </a:rPr>
              <a:t>Intratuin Duiven dec 2017</a:t>
            </a:r>
          </a:p>
        </p:txBody>
      </p:sp>
    </p:spTree>
    <p:extLst>
      <p:ext uri="{BB962C8B-B14F-4D97-AF65-F5344CB8AC3E}">
        <p14:creationId xmlns:p14="http://schemas.microsoft.com/office/powerpoint/2010/main" val="256491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Moderne stijl</a:t>
            </a:r>
          </a:p>
        </p:txBody>
      </p:sp>
      <p:sp>
        <p:nvSpPr>
          <p:cNvPr id="3" name="Tekstvak 2"/>
          <p:cNvSpPr txBox="1"/>
          <p:nvPr/>
        </p:nvSpPr>
        <p:spPr>
          <a:xfrm>
            <a:off x="683568" y="1417638"/>
            <a:ext cx="8003232" cy="5078313"/>
          </a:xfrm>
          <a:prstGeom prst="rect">
            <a:avLst/>
          </a:prstGeom>
          <a:noFill/>
        </p:spPr>
        <p:txBody>
          <a:bodyPr wrap="square" rtlCol="0">
            <a:spAutoFit/>
          </a:bodyPr>
          <a:lstStyle/>
          <a:p>
            <a:r>
              <a:rPr lang="nl-NL" b="1" dirty="0">
                <a:latin typeface="Century Gothic" panose="020B0502020202020204" pitchFamily="34" charset="0"/>
              </a:rPr>
              <a:t>"Modern", dat klinkt lekker vanzelfsprekend. Maar wat is een modern interieur precies? </a:t>
            </a:r>
            <a:r>
              <a:rPr lang="nl-NL" b="1" dirty="0" err="1">
                <a:latin typeface="Century Gothic" panose="020B0502020202020204" pitchFamily="34" charset="0"/>
              </a:rPr>
              <a:t>Cristy</a:t>
            </a:r>
            <a:r>
              <a:rPr lang="nl-NL" b="1" dirty="0">
                <a:latin typeface="Century Gothic" panose="020B0502020202020204" pitchFamily="34" charset="0"/>
              </a:rPr>
              <a:t> Brandriet legt het je in dit artikel uit, zodat je deze stijl consequent kan toepassen bij het inrichten van je huis.</a:t>
            </a:r>
            <a:r>
              <a:rPr lang="nl-NL" dirty="0">
                <a:latin typeface="Century Gothic" panose="020B0502020202020204" pitchFamily="34" charset="0"/>
              </a:rPr>
              <a:t> </a:t>
            </a:r>
          </a:p>
          <a:p>
            <a:endParaRPr lang="nl-NL" dirty="0">
              <a:latin typeface="Century Gothic" panose="020B0502020202020204" pitchFamily="34" charset="0"/>
            </a:endParaRPr>
          </a:p>
          <a:p>
            <a:r>
              <a:rPr lang="nl-NL" i="1" dirty="0">
                <a:latin typeface="Century Gothic" panose="020B0502020202020204" pitchFamily="34" charset="0"/>
              </a:rPr>
              <a:t>“De essentie van een modern interieur is de opstelling. In een typisch modern interieur hoort veel aandacht voor de vorm van de meubels en objecten. Alles wordt bewust geselecteerd en geplaatst. De meubels worden ruimer opgesteld dan in de traditionele interieurs, zo is elk meubel duidelijk waarneembaar als object.</a:t>
            </a:r>
          </a:p>
          <a:p>
            <a:endParaRPr lang="nl-NL" dirty="0">
              <a:latin typeface="Century Gothic" panose="020B0502020202020204" pitchFamily="34" charset="0"/>
            </a:endParaRPr>
          </a:p>
          <a:p>
            <a:r>
              <a:rPr lang="nl-NL" i="1" dirty="0">
                <a:latin typeface="Century Gothic" panose="020B0502020202020204" pitchFamily="34" charset="0"/>
              </a:rPr>
              <a:t>Daarnaast zijn er de materialen. Maak gebruik van natuurproducten en ‘edele’ bouwmaterialen, zoals natuursteen, lichte houtsoorten, glas, bamboe, sisal, leer die soms worden gecombineerd met industriële materialen, zoals stalen buizen, multiplex en buigzame, persbare kunst- stofsoorten. Strak is goed.”</a:t>
            </a:r>
          </a:p>
          <a:p>
            <a:endParaRPr lang="nl-NL" dirty="0">
              <a:latin typeface="Century Gothic" panose="020B0502020202020204" pitchFamily="34" charset="0"/>
            </a:endParaRPr>
          </a:p>
          <a:p>
            <a:r>
              <a:rPr lang="nl-NL" i="1" dirty="0">
                <a:latin typeface="Century Gothic" panose="020B0502020202020204" pitchFamily="34" charset="0"/>
              </a:rPr>
              <a:t>Er wordt ruim aandacht gegeven aan daglicht en er wordt meestal gezocht naar een asymmetrisch evenwicht.</a:t>
            </a:r>
          </a:p>
        </p:txBody>
      </p:sp>
    </p:spTree>
    <p:extLst>
      <p:ext uri="{BB962C8B-B14F-4D97-AF65-F5344CB8AC3E}">
        <p14:creationId xmlns:p14="http://schemas.microsoft.com/office/powerpoint/2010/main" val="3721372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221088"/>
            <a:ext cx="3744416" cy="720080"/>
          </a:xfrm>
        </p:spPr>
        <p:txBody>
          <a:bodyPr/>
          <a:lstStyle/>
          <a:p>
            <a:r>
              <a:rPr lang="nl-NL" dirty="0"/>
              <a:t>Nu volgen er wat moderne voorbeelden:</a:t>
            </a:r>
          </a:p>
        </p:txBody>
      </p:sp>
      <p:sp>
        <p:nvSpPr>
          <p:cNvPr id="4" name="Tijdelijke aanduiding voor tekst 3"/>
          <p:cNvSpPr>
            <a:spLocks noGrp="1"/>
          </p:cNvSpPr>
          <p:nvPr>
            <p:ph type="body" sz="half" idx="2"/>
          </p:nvPr>
        </p:nvSpPr>
        <p:spPr>
          <a:xfrm>
            <a:off x="179512" y="5085184"/>
            <a:ext cx="3960440" cy="864096"/>
          </a:xfrm>
        </p:spPr>
        <p:txBody>
          <a:bodyPr/>
          <a:lstStyle/>
          <a:p>
            <a:r>
              <a:rPr lang="nl-NL" dirty="0"/>
              <a:t>De sfeer is vaak rustig en de vormen zijn vaak geometrisch (oftewel wiskundig, zoals vierkant, langwerpig, rond, driehoek etc.)</a:t>
            </a:r>
          </a:p>
        </p:txBody>
      </p:sp>
      <p:pic>
        <p:nvPicPr>
          <p:cNvPr id="3074" name="Picture 2" descr="http://assets1.liever.com/uploads/photo/image/50a257c570c3be4ef800042c/watermark_1.jpg?13528165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41982"/>
            <a:ext cx="5457842" cy="34470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ssets5.liever.com/uploads/photo/image/4cf3c99870c3be0538001b4b/watermark_788490990.jpg?1301917698">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356992"/>
            <a:ext cx="5016557"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751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at voor definitie moderne stij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980728"/>
            <a:ext cx="7447990"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883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5" y="836712"/>
            <a:ext cx="7785159" cy="4248472"/>
          </a:xfrm>
          <a:prstGeom prst="rect">
            <a:avLst/>
          </a:prstGeom>
        </p:spPr>
      </p:pic>
      <p:sp>
        <p:nvSpPr>
          <p:cNvPr id="3" name="Tekstvak 2"/>
          <p:cNvSpPr txBox="1"/>
          <p:nvPr/>
        </p:nvSpPr>
        <p:spPr>
          <a:xfrm>
            <a:off x="899592" y="5480224"/>
            <a:ext cx="7560840" cy="584775"/>
          </a:xfrm>
          <a:prstGeom prst="rect">
            <a:avLst/>
          </a:prstGeom>
          <a:noFill/>
        </p:spPr>
        <p:txBody>
          <a:bodyPr wrap="square" rtlCol="0">
            <a:spAutoFit/>
          </a:bodyPr>
          <a:lstStyle/>
          <a:p>
            <a:pPr algn="ctr"/>
            <a:r>
              <a:rPr lang="nl-NL" sz="3200" dirty="0">
                <a:latin typeface="Century Gothic" panose="020B0502020202020204" pitchFamily="34" charset="0"/>
              </a:rPr>
              <a:t>Modern versus industrieel</a:t>
            </a:r>
          </a:p>
        </p:txBody>
      </p:sp>
    </p:spTree>
    <p:extLst>
      <p:ext uri="{BB962C8B-B14F-4D97-AF65-F5344CB8AC3E}">
        <p14:creationId xmlns:p14="http://schemas.microsoft.com/office/powerpoint/2010/main" val="1576991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Klassieke stijl</a:t>
            </a:r>
          </a:p>
        </p:txBody>
      </p:sp>
      <p:sp>
        <p:nvSpPr>
          <p:cNvPr id="3" name="Tekstvak 2"/>
          <p:cNvSpPr txBox="1"/>
          <p:nvPr/>
        </p:nvSpPr>
        <p:spPr>
          <a:xfrm>
            <a:off x="457200" y="1417638"/>
            <a:ext cx="8147248" cy="2308324"/>
          </a:xfrm>
          <a:prstGeom prst="rect">
            <a:avLst/>
          </a:prstGeom>
          <a:noFill/>
        </p:spPr>
        <p:txBody>
          <a:bodyPr wrap="square" rtlCol="0">
            <a:spAutoFit/>
          </a:bodyPr>
          <a:lstStyle/>
          <a:p>
            <a:r>
              <a:rPr lang="nl-NL" dirty="0">
                <a:latin typeface="Century Gothic" panose="020B0502020202020204" pitchFamily="34" charset="0"/>
              </a:rPr>
              <a:t>Hoewel deze woonstijl klassiek wordt genoemd, zou dit je op het verkeerde been kunnen zetten. </a:t>
            </a:r>
          </a:p>
          <a:p>
            <a:r>
              <a:rPr lang="nl-NL" dirty="0">
                <a:latin typeface="Century Gothic" panose="020B0502020202020204" pitchFamily="34" charset="0"/>
              </a:rPr>
              <a:t>Onder klassiek verstaan we rijk, warm, royaal, </a:t>
            </a:r>
            <a:r>
              <a:rPr lang="nl-NL" dirty="0" err="1">
                <a:latin typeface="Century Gothic" panose="020B0502020202020204" pitchFamily="34" charset="0"/>
              </a:rPr>
              <a:t>glamourous</a:t>
            </a:r>
            <a:r>
              <a:rPr lang="nl-NL" dirty="0">
                <a:latin typeface="Century Gothic" panose="020B0502020202020204" pitchFamily="34" charset="0"/>
              </a:rPr>
              <a:t>, sexy. Met kroonluchters en </a:t>
            </a:r>
            <a:r>
              <a:rPr lang="nl-NL" dirty="0" err="1">
                <a:latin typeface="Century Gothic" panose="020B0502020202020204" pitchFamily="34" charset="0"/>
              </a:rPr>
              <a:t>bling-bling</a:t>
            </a:r>
            <a:r>
              <a:rPr lang="nl-NL" dirty="0">
                <a:latin typeface="Century Gothic" panose="020B0502020202020204" pitchFamily="34" charset="0"/>
              </a:rPr>
              <a:t>. Of subtieler, met zwartglanzende lampen en diepgrijs velours.  Wat ook kan - helemaal van nu - ‘minimaal klassiek’. Met pure materialen, grootse gebaren en ingetogen kleuren. </a:t>
            </a:r>
            <a:r>
              <a:rPr lang="nl-NL" b="1" dirty="0">
                <a:latin typeface="Century Gothic" panose="020B0502020202020204" pitchFamily="34" charset="0"/>
              </a:rPr>
              <a:t>Waar je voorkeur ook naar uitgaat, een klassiek interieur dwingt direct een gevoel van rijkheid af</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3933056"/>
            <a:ext cx="2492896" cy="2492896"/>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555" y="3933056"/>
            <a:ext cx="2492896" cy="2492896"/>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1670" y="3933056"/>
            <a:ext cx="2448270" cy="2448270"/>
          </a:xfrm>
          <a:prstGeom prst="rect">
            <a:avLst/>
          </a:prstGeom>
        </p:spPr>
      </p:pic>
    </p:spTree>
    <p:extLst>
      <p:ext uri="{BB962C8B-B14F-4D97-AF65-F5344CB8AC3E}">
        <p14:creationId xmlns:p14="http://schemas.microsoft.com/office/powerpoint/2010/main" val="762066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653136"/>
            <a:ext cx="2664296" cy="714202"/>
          </a:xfrm>
        </p:spPr>
        <p:txBody>
          <a:bodyPr/>
          <a:lstStyle/>
          <a:p>
            <a:r>
              <a:rPr lang="nl-NL" dirty="0">
                <a:latin typeface="Century Gothic" panose="020B0502020202020204" pitchFamily="34" charset="0"/>
              </a:rPr>
              <a:t>Klassiek:</a:t>
            </a:r>
          </a:p>
        </p:txBody>
      </p:sp>
      <p:sp>
        <p:nvSpPr>
          <p:cNvPr id="4" name="Tijdelijke aanduiding voor tekst 3"/>
          <p:cNvSpPr>
            <a:spLocks noGrp="1"/>
          </p:cNvSpPr>
          <p:nvPr>
            <p:ph type="body" sz="half" idx="2"/>
          </p:nvPr>
        </p:nvSpPr>
        <p:spPr>
          <a:xfrm>
            <a:off x="251520" y="5396758"/>
            <a:ext cx="3744416" cy="984570"/>
          </a:xfrm>
        </p:spPr>
        <p:txBody>
          <a:bodyPr>
            <a:noAutofit/>
          </a:bodyPr>
          <a:lstStyle/>
          <a:p>
            <a:r>
              <a:rPr lang="nl-NL" dirty="0">
                <a:latin typeface="Century Gothic" panose="020B0502020202020204" pitchFamily="34" charset="0"/>
              </a:rPr>
              <a:t>Klassiek is vanuit de vormen/kleuren en materialen geïnspireerd uit de oudheid.</a:t>
            </a:r>
          </a:p>
          <a:p>
            <a:endParaRPr lang="nl-NL" dirty="0">
              <a:latin typeface="Century Gothic" panose="020B0502020202020204" pitchFamily="34" charset="0"/>
            </a:endParaRPr>
          </a:p>
        </p:txBody>
      </p:sp>
      <p:pic>
        <p:nvPicPr>
          <p:cNvPr id="6148" name="Picture 4" descr="Afbeeldingsresultaat voor klassiek interieu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9932"/>
            <a:ext cx="5112568" cy="375299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erelateerde afbeeldi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628800"/>
            <a:ext cx="3790950" cy="504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618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fbeeldingsresultaat voor klassiek interieu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764704"/>
            <a:ext cx="7204197"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147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fbeeldingsresultaat voor klassiek interieu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48679"/>
            <a:ext cx="7588422" cy="568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286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Romantische stijl (Brocante)</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417638"/>
            <a:ext cx="3434799" cy="4581596"/>
          </a:xfrm>
          <a:prstGeom prst="rect">
            <a:avLst/>
          </a:prstGeom>
        </p:spPr>
      </p:pic>
      <p:pic>
        <p:nvPicPr>
          <p:cNvPr id="9218" name="Picture 2" descr="Afbeeldingsresultaat voor brocante stij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556792"/>
            <a:ext cx="4762500" cy="336232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4139952" y="5229200"/>
            <a:ext cx="4546848" cy="1107996"/>
          </a:xfrm>
          <a:prstGeom prst="rect">
            <a:avLst/>
          </a:prstGeom>
          <a:noFill/>
        </p:spPr>
        <p:txBody>
          <a:bodyPr wrap="square" rtlCol="0">
            <a:spAutoFit/>
          </a:bodyPr>
          <a:lstStyle/>
          <a:p>
            <a:r>
              <a:rPr lang="nl-NL" dirty="0">
                <a:latin typeface="Century Gothic" panose="020B0502020202020204" pitchFamily="34" charset="0"/>
              </a:rPr>
              <a:t>Oude verweerde stijl….?</a:t>
            </a:r>
          </a:p>
          <a:p>
            <a:r>
              <a:rPr lang="nl-NL" sz="1600" dirty="0">
                <a:latin typeface="Century Gothic" panose="020B0502020202020204" pitchFamily="34" charset="0"/>
              </a:rPr>
              <a:t>Stoffen, mandwerk, decoratie, klassieke vormen. Gebruikte materialen met een lieve, landelijke uitstraling. </a:t>
            </a:r>
          </a:p>
        </p:txBody>
      </p:sp>
    </p:spTree>
    <p:extLst>
      <p:ext uri="{BB962C8B-B14F-4D97-AF65-F5344CB8AC3E}">
        <p14:creationId xmlns:p14="http://schemas.microsoft.com/office/powerpoint/2010/main" val="1600078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274638"/>
            <a:ext cx="8147248" cy="3010346"/>
          </a:xfrm>
        </p:spPr>
        <p:txBody>
          <a:bodyPr>
            <a:normAutofit fontScale="90000"/>
          </a:bodyPr>
          <a:lstStyle/>
          <a:p>
            <a:pPr marL="571500" indent="-571500" algn="l">
              <a:buFont typeface="Arial" panose="020B0604020202020204" pitchFamily="34" charset="0"/>
              <a:buChar char="•"/>
            </a:pPr>
            <a:br>
              <a:rPr lang="nl-NL" sz="3600" i="1" dirty="0"/>
            </a:br>
            <a:br>
              <a:rPr lang="nl-NL" sz="3600" i="1" dirty="0"/>
            </a:br>
            <a:br>
              <a:rPr lang="nl-NL" sz="3600" i="1" dirty="0"/>
            </a:br>
            <a:r>
              <a:rPr lang="nl-NL" sz="3600" i="1" dirty="0">
                <a:latin typeface="Century Gothic" panose="020B0502020202020204" pitchFamily="34" charset="0"/>
              </a:rPr>
              <a:t>Vraag:</a:t>
            </a:r>
            <a:br>
              <a:rPr lang="nl-NL" sz="2800" dirty="0">
                <a:latin typeface="Century Gothic" panose="020B0502020202020204" pitchFamily="34" charset="0"/>
              </a:rPr>
            </a:br>
            <a:r>
              <a:rPr lang="nl-NL" sz="2800" dirty="0">
                <a:latin typeface="Century Gothic" panose="020B0502020202020204" pitchFamily="34" charset="0"/>
              </a:rPr>
              <a:t>Hoe onderscheiden we doelgroepen en wat zijn doelgroepen?</a:t>
            </a:r>
            <a:br>
              <a:rPr lang="nl-NL" sz="2800" dirty="0"/>
            </a:br>
            <a:br>
              <a:rPr lang="nl-NL" sz="2800" dirty="0"/>
            </a:br>
            <a:br>
              <a:rPr lang="nl-NL" sz="2800" dirty="0"/>
            </a:br>
            <a:br>
              <a:rPr lang="nl-NL" sz="2800" dirty="0"/>
            </a:br>
            <a:br>
              <a:rPr lang="nl-NL" sz="2800" dirty="0"/>
            </a:br>
            <a:r>
              <a:rPr lang="nl-NL" sz="2800" dirty="0"/>
              <a:t> </a:t>
            </a:r>
          </a:p>
        </p:txBody>
      </p:sp>
      <p:sp>
        <p:nvSpPr>
          <p:cNvPr id="3" name="Tekstvak 2"/>
          <p:cNvSpPr txBox="1"/>
          <p:nvPr/>
        </p:nvSpPr>
        <p:spPr>
          <a:xfrm>
            <a:off x="539552" y="3068960"/>
            <a:ext cx="8208912" cy="2554545"/>
          </a:xfrm>
          <a:prstGeom prst="rect">
            <a:avLst/>
          </a:prstGeom>
          <a:noFill/>
        </p:spPr>
        <p:txBody>
          <a:bodyPr wrap="square" rtlCol="0">
            <a:spAutoFit/>
          </a:bodyPr>
          <a:lstStyle/>
          <a:p>
            <a:r>
              <a:rPr lang="nl-NL" sz="2000" i="1" dirty="0">
                <a:latin typeface="Century Gothic" panose="020B0502020202020204" pitchFamily="34" charset="0"/>
              </a:rPr>
              <a:t>Antwoord:</a:t>
            </a:r>
            <a:br>
              <a:rPr lang="nl-NL" sz="2000" dirty="0">
                <a:latin typeface="Century Gothic" panose="020B0502020202020204" pitchFamily="34" charset="0"/>
              </a:rPr>
            </a:br>
            <a:r>
              <a:rPr lang="nl-NL" sz="2000" dirty="0">
                <a:latin typeface="Century Gothic" panose="020B0502020202020204" pitchFamily="34" charset="0"/>
              </a:rPr>
              <a:t>o.a. door </a:t>
            </a:r>
            <a:r>
              <a:rPr lang="nl-NL" sz="2000" b="1" dirty="0">
                <a:latin typeface="Century Gothic" panose="020B0502020202020204" pitchFamily="34" charset="0"/>
              </a:rPr>
              <a:t>leeftijd</a:t>
            </a:r>
            <a:r>
              <a:rPr lang="nl-NL" sz="2000" dirty="0">
                <a:latin typeface="Century Gothic" panose="020B0502020202020204" pitchFamily="34" charset="0"/>
              </a:rPr>
              <a:t>, jong of oud?</a:t>
            </a:r>
            <a:br>
              <a:rPr lang="nl-NL" sz="2000" dirty="0">
                <a:latin typeface="Century Gothic" panose="020B0502020202020204" pitchFamily="34" charset="0"/>
              </a:rPr>
            </a:br>
            <a:r>
              <a:rPr lang="nl-NL" sz="2000" b="1" dirty="0">
                <a:latin typeface="Century Gothic" panose="020B0502020202020204" pitchFamily="34" charset="0"/>
              </a:rPr>
              <a:t>cultuur</a:t>
            </a:r>
            <a:r>
              <a:rPr lang="nl-NL" sz="2000" dirty="0">
                <a:latin typeface="Century Gothic" panose="020B0502020202020204" pitchFamily="34" charset="0"/>
              </a:rPr>
              <a:t>, dus waar kom je vandaan en wat vindt jij normaal, grappig of bijzonder, welke kleuren ben je gewent, wat eet je normaal, wat drink je etc.?</a:t>
            </a:r>
            <a:br>
              <a:rPr lang="nl-NL" sz="2000" dirty="0">
                <a:latin typeface="Century Gothic" panose="020B0502020202020204" pitchFamily="34" charset="0"/>
              </a:rPr>
            </a:br>
            <a:r>
              <a:rPr lang="nl-NL" sz="2000" b="1" dirty="0">
                <a:latin typeface="Century Gothic" panose="020B0502020202020204" pitchFamily="34" charset="0"/>
              </a:rPr>
              <a:t>milieu</a:t>
            </a:r>
            <a:r>
              <a:rPr lang="nl-NL" sz="2000" dirty="0">
                <a:latin typeface="Century Gothic" panose="020B0502020202020204" pitchFamily="34" charset="0"/>
              </a:rPr>
              <a:t>, dus welke status ben je gewend (hoe rijk ben je?)</a:t>
            </a:r>
            <a:br>
              <a:rPr lang="nl-NL" sz="2000" dirty="0">
                <a:latin typeface="Century Gothic" panose="020B0502020202020204" pitchFamily="34" charset="0"/>
              </a:rPr>
            </a:br>
            <a:r>
              <a:rPr lang="nl-NL" sz="2000" b="1" dirty="0">
                <a:latin typeface="Century Gothic" panose="020B0502020202020204" pitchFamily="34" charset="0"/>
              </a:rPr>
              <a:t>gestudeerd</a:t>
            </a:r>
            <a:r>
              <a:rPr lang="nl-NL" sz="2000" dirty="0">
                <a:latin typeface="Century Gothic" panose="020B0502020202020204" pitchFamily="34" charset="0"/>
              </a:rPr>
              <a:t> en wat (hoelang welk niveau etc.)</a:t>
            </a:r>
            <a:br>
              <a:rPr lang="nl-NL" sz="2000" dirty="0">
                <a:latin typeface="Century Gothic" panose="020B0502020202020204" pitchFamily="34" charset="0"/>
              </a:rPr>
            </a:br>
            <a:r>
              <a:rPr lang="nl-NL" sz="2000" b="1" dirty="0">
                <a:latin typeface="Century Gothic" panose="020B0502020202020204" pitchFamily="34" charset="0"/>
              </a:rPr>
              <a:t>Technologie</a:t>
            </a:r>
            <a:r>
              <a:rPr lang="nl-NL" sz="2000" dirty="0">
                <a:latin typeface="Century Gothic" panose="020B0502020202020204" pitchFamily="34" charset="0"/>
              </a:rPr>
              <a:t> wat kunnen we tegenwoordig allemaal niet?</a:t>
            </a:r>
          </a:p>
        </p:txBody>
      </p:sp>
    </p:spTree>
    <p:extLst>
      <p:ext uri="{BB962C8B-B14F-4D97-AF65-F5344CB8AC3E}">
        <p14:creationId xmlns:p14="http://schemas.microsoft.com/office/powerpoint/2010/main" val="29829625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Century Gothic" panose="020B0502020202020204" pitchFamily="34" charset="0"/>
              </a:rPr>
              <a:t>Romantisch:</a:t>
            </a:r>
          </a:p>
        </p:txBody>
      </p:sp>
      <p:sp>
        <p:nvSpPr>
          <p:cNvPr id="4" name="Tijdelijke aanduiding voor tekst 3"/>
          <p:cNvSpPr>
            <a:spLocks noGrp="1"/>
          </p:cNvSpPr>
          <p:nvPr>
            <p:ph type="body" sz="half" idx="2"/>
          </p:nvPr>
        </p:nvSpPr>
        <p:spPr>
          <a:xfrm>
            <a:off x="1792288" y="5367338"/>
            <a:ext cx="5876056" cy="1085998"/>
          </a:xfrm>
        </p:spPr>
        <p:txBody>
          <a:bodyPr>
            <a:normAutofit/>
          </a:bodyPr>
          <a:lstStyle/>
          <a:p>
            <a:r>
              <a:rPr lang="nl-NL" dirty="0">
                <a:latin typeface="Century Gothic" panose="020B0502020202020204" pitchFamily="34" charset="0"/>
              </a:rPr>
              <a:t>De romantiek komt weer helemaal terug. Pastelkleuren, </a:t>
            </a:r>
            <a:r>
              <a:rPr lang="nl-NL" dirty="0" err="1">
                <a:latin typeface="Century Gothic" panose="020B0502020202020204" pitchFamily="34" charset="0"/>
              </a:rPr>
              <a:t>white-wash</a:t>
            </a:r>
            <a:r>
              <a:rPr lang="nl-NL" dirty="0">
                <a:latin typeface="Century Gothic" panose="020B0502020202020204" pitchFamily="34" charset="0"/>
              </a:rPr>
              <a:t>,</a:t>
            </a:r>
          </a:p>
          <a:p>
            <a:r>
              <a:rPr lang="nl-NL" dirty="0">
                <a:latin typeface="Century Gothic" panose="020B0502020202020204" pitchFamily="34" charset="0"/>
              </a:rPr>
              <a:t>Romantische en lieve prints. </a:t>
            </a:r>
          </a:p>
          <a:p>
            <a:r>
              <a:rPr lang="nl-NL" dirty="0">
                <a:latin typeface="Century Gothic" panose="020B0502020202020204" pitchFamily="34" charset="0"/>
              </a:rPr>
              <a:t>Oud/gebruik materiaal combineren met nieuwe items.</a:t>
            </a:r>
          </a:p>
        </p:txBody>
      </p:sp>
      <p:pic>
        <p:nvPicPr>
          <p:cNvPr id="8194" name="Picture 2" descr="Afbeeldingsresultaat voor brocante stij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94392"/>
            <a:ext cx="6996311" cy="4664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362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fbeeldingsresultaat voor brocante stij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4664"/>
            <a:ext cx="3730015" cy="53285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FOTO'S\SFEERBESCHRIJVINGEN SCHOOL 2012\IMG_51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31" b="14495"/>
          <a:stretch/>
        </p:blipFill>
        <p:spPr bwMode="auto">
          <a:xfrm>
            <a:off x="3131840" y="2420888"/>
            <a:ext cx="3384376" cy="425736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fbeeldingsresultaat voor brocante stij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188640"/>
            <a:ext cx="3384376"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356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Afbeeldingsresultaat voor romantische stijl stij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04664"/>
            <a:ext cx="7992380" cy="5328253"/>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611560" y="5949280"/>
            <a:ext cx="7560840" cy="400110"/>
          </a:xfrm>
          <a:prstGeom prst="rect">
            <a:avLst/>
          </a:prstGeom>
          <a:noFill/>
        </p:spPr>
        <p:txBody>
          <a:bodyPr wrap="square" rtlCol="0">
            <a:spAutoFit/>
          </a:bodyPr>
          <a:lstStyle/>
          <a:p>
            <a:pPr algn="ctr"/>
            <a:r>
              <a:rPr lang="nl-NL" sz="2000" dirty="0">
                <a:latin typeface="Century Gothic" panose="020B0502020202020204" pitchFamily="34" charset="0"/>
              </a:rPr>
              <a:t>Romantische stijl</a:t>
            </a:r>
          </a:p>
        </p:txBody>
      </p:sp>
    </p:spTree>
    <p:extLst>
      <p:ext uri="{BB962C8B-B14F-4D97-AF65-F5344CB8AC3E}">
        <p14:creationId xmlns:p14="http://schemas.microsoft.com/office/powerpoint/2010/main" val="3552819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Multiculturele stijl</a:t>
            </a:r>
          </a:p>
        </p:txBody>
      </p:sp>
      <p:sp>
        <p:nvSpPr>
          <p:cNvPr id="3" name="Rechthoek 2"/>
          <p:cNvSpPr/>
          <p:nvPr/>
        </p:nvSpPr>
        <p:spPr>
          <a:xfrm>
            <a:off x="827584" y="1268760"/>
            <a:ext cx="7704856" cy="1477328"/>
          </a:xfrm>
          <a:prstGeom prst="rect">
            <a:avLst/>
          </a:prstGeom>
        </p:spPr>
        <p:txBody>
          <a:bodyPr wrap="square">
            <a:spAutoFit/>
          </a:bodyPr>
          <a:lstStyle/>
          <a:p>
            <a:r>
              <a:rPr lang="nl-NL" dirty="0"/>
              <a:t>Deze stijl herken je aan de verschillende kleuren en het gebruik van drukke prints. In een werelds interieur kan heel veel. Denk aan zilver en goud als toevoeging. </a:t>
            </a:r>
          </a:p>
          <a:p>
            <a:r>
              <a:rPr lang="nl-NL" dirty="0"/>
              <a:t>Xenos en bijenkorf laten hier veel in zien.</a:t>
            </a:r>
          </a:p>
          <a:p>
            <a:endParaRPr lang="nl-NL" dirty="0"/>
          </a:p>
        </p:txBody>
      </p:sp>
      <p:pic>
        <p:nvPicPr>
          <p:cNvPr id="1026" name="Picture 2" descr="circle-categor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054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Century Gothic" panose="020B0502020202020204" pitchFamily="34" charset="0"/>
              </a:rPr>
              <a:t>Multicultureel:</a:t>
            </a:r>
          </a:p>
        </p:txBody>
      </p:sp>
      <p:sp>
        <p:nvSpPr>
          <p:cNvPr id="4" name="Tijdelijke aanduiding voor tekst 3"/>
          <p:cNvSpPr>
            <a:spLocks noGrp="1"/>
          </p:cNvSpPr>
          <p:nvPr>
            <p:ph type="body" sz="half" idx="2"/>
          </p:nvPr>
        </p:nvSpPr>
        <p:spPr/>
        <p:txBody>
          <a:bodyPr/>
          <a:lstStyle/>
          <a:p>
            <a:r>
              <a:rPr lang="nl-NL" dirty="0">
                <a:latin typeface="Century Gothic" panose="020B0502020202020204" pitchFamily="34" charset="0"/>
              </a:rPr>
              <a:t>Multicultureel houdt eigenlijk in dat we zijn beïnvloed door andere culturen om ons heen (denk maar b.v. aan vakantie, wat zie je in b.v. Tunesië anders als hier).</a:t>
            </a:r>
          </a:p>
        </p:txBody>
      </p:sp>
      <p:pic>
        <p:nvPicPr>
          <p:cNvPr id="5" name="Picture 6" descr="Heerlijk hamm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4032448" cy="475591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4499992" y="2132856"/>
            <a:ext cx="3960440" cy="584775"/>
          </a:xfrm>
          <a:prstGeom prst="rect">
            <a:avLst/>
          </a:prstGeom>
          <a:noFill/>
        </p:spPr>
        <p:txBody>
          <a:bodyPr wrap="square" rtlCol="0">
            <a:spAutoFit/>
          </a:bodyPr>
          <a:lstStyle/>
          <a:p>
            <a:r>
              <a:rPr lang="nl-NL" sz="3200" dirty="0" err="1">
                <a:latin typeface="Century Gothic" panose="020B0502020202020204" pitchFamily="34" charset="0"/>
              </a:rPr>
              <a:t>Hammam</a:t>
            </a:r>
            <a:r>
              <a:rPr lang="nl-NL" sz="3200" dirty="0">
                <a:latin typeface="Century Gothic" panose="020B0502020202020204" pitchFamily="34" charset="0"/>
              </a:rPr>
              <a:t> thema</a:t>
            </a:r>
          </a:p>
        </p:txBody>
      </p:sp>
    </p:spTree>
    <p:extLst>
      <p:ext uri="{BB962C8B-B14F-4D97-AF65-F5344CB8AC3E}">
        <p14:creationId xmlns:p14="http://schemas.microsoft.com/office/powerpoint/2010/main" val="1636676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ontrend Etnis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04664"/>
            <a:ext cx="4968552" cy="596226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5868144" y="3212976"/>
            <a:ext cx="2880320" cy="584775"/>
          </a:xfrm>
          <a:prstGeom prst="rect">
            <a:avLst/>
          </a:prstGeom>
          <a:noFill/>
        </p:spPr>
        <p:txBody>
          <a:bodyPr wrap="square" rtlCol="0">
            <a:spAutoFit/>
          </a:bodyPr>
          <a:lstStyle/>
          <a:p>
            <a:r>
              <a:rPr lang="nl-NL" sz="3200" dirty="0">
                <a:latin typeface="Century Gothic" panose="020B0502020202020204" pitchFamily="34" charset="0"/>
              </a:rPr>
              <a:t>Etnisch</a:t>
            </a:r>
            <a:r>
              <a:rPr lang="nl-NL" dirty="0"/>
              <a:t> </a:t>
            </a:r>
          </a:p>
        </p:txBody>
      </p:sp>
    </p:spTree>
    <p:extLst>
      <p:ext uri="{BB962C8B-B14F-4D97-AF65-F5344CB8AC3E}">
        <p14:creationId xmlns:p14="http://schemas.microsoft.com/office/powerpoint/2010/main" val="3100064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868144" y="3212976"/>
            <a:ext cx="2880320" cy="1077218"/>
          </a:xfrm>
          <a:prstGeom prst="rect">
            <a:avLst/>
          </a:prstGeom>
          <a:noFill/>
        </p:spPr>
        <p:txBody>
          <a:bodyPr wrap="square" rtlCol="0">
            <a:spAutoFit/>
          </a:bodyPr>
          <a:lstStyle/>
          <a:p>
            <a:r>
              <a:rPr lang="nl-NL" sz="3200" dirty="0">
                <a:latin typeface="Century Gothic" panose="020B0502020202020204" pitchFamily="34" charset="0"/>
              </a:rPr>
              <a:t>Speel met kleur!</a:t>
            </a:r>
            <a:r>
              <a:rPr lang="nl-NL" dirty="0"/>
              <a:t> </a:t>
            </a:r>
          </a:p>
        </p:txBody>
      </p:sp>
      <p:pic>
        <p:nvPicPr>
          <p:cNvPr id="4098" name="Picture 2" descr="Bank DEMEERN in stijl kleurrij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82" y="1412776"/>
            <a:ext cx="569856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999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868144" y="3212976"/>
            <a:ext cx="2880320" cy="584775"/>
          </a:xfrm>
          <a:prstGeom prst="rect">
            <a:avLst/>
          </a:prstGeom>
          <a:noFill/>
        </p:spPr>
        <p:txBody>
          <a:bodyPr wrap="square" rtlCol="0">
            <a:spAutoFit/>
          </a:bodyPr>
          <a:lstStyle/>
          <a:p>
            <a:r>
              <a:rPr lang="nl-NL" sz="3200" dirty="0">
                <a:latin typeface="Century Gothic" panose="020B0502020202020204" pitchFamily="34" charset="0"/>
              </a:rPr>
              <a:t>Werelds</a:t>
            </a:r>
            <a:endParaRPr lang="nl-NL" dirty="0"/>
          </a:p>
        </p:txBody>
      </p:sp>
      <p:pic>
        <p:nvPicPr>
          <p:cNvPr id="5122" name="Picture 2" descr="De wereldse woonstijl herken je aan felle kleuren, drukke prints en invloeden uit andere landen. Binnen deze trend kan en mag alles. Laat je inspire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30" y="548680"/>
            <a:ext cx="5544614"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205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868144" y="3212976"/>
            <a:ext cx="2880320" cy="584775"/>
          </a:xfrm>
          <a:prstGeom prst="rect">
            <a:avLst/>
          </a:prstGeom>
          <a:noFill/>
        </p:spPr>
        <p:txBody>
          <a:bodyPr wrap="square" rtlCol="0">
            <a:spAutoFit/>
          </a:bodyPr>
          <a:lstStyle/>
          <a:p>
            <a:r>
              <a:rPr lang="nl-NL" sz="3200" dirty="0">
                <a:latin typeface="Century Gothic" panose="020B0502020202020204" pitchFamily="34" charset="0"/>
              </a:rPr>
              <a:t>Werelds</a:t>
            </a:r>
            <a:endParaRPr lang="nl-NL" dirty="0"/>
          </a:p>
        </p:txBody>
      </p:sp>
      <p:pic>
        <p:nvPicPr>
          <p:cNvPr id="3" name="Afbeelding 2"/>
          <p:cNvPicPr>
            <a:picLocks noChangeAspect="1"/>
          </p:cNvPicPr>
          <p:nvPr/>
        </p:nvPicPr>
        <p:blipFill>
          <a:blip r:embed="rId2"/>
          <a:stretch>
            <a:fillRect/>
          </a:stretch>
        </p:blipFill>
        <p:spPr>
          <a:xfrm>
            <a:off x="1043608" y="1196752"/>
            <a:ext cx="7292271" cy="4865142"/>
          </a:xfrm>
          <a:prstGeom prst="rect">
            <a:avLst/>
          </a:prstGeom>
        </p:spPr>
      </p:pic>
    </p:spTree>
    <p:extLst>
      <p:ext uri="{BB962C8B-B14F-4D97-AF65-F5344CB8AC3E}">
        <p14:creationId xmlns:p14="http://schemas.microsoft.com/office/powerpoint/2010/main" val="1522345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Century Gothic" panose="020B0502020202020204" pitchFamily="34" charset="0"/>
              </a:rPr>
              <a:t>Natuurlijke stijl</a:t>
            </a:r>
          </a:p>
        </p:txBody>
      </p:sp>
      <p:sp>
        <p:nvSpPr>
          <p:cNvPr id="3" name="Rechthoek 2"/>
          <p:cNvSpPr/>
          <p:nvPr/>
        </p:nvSpPr>
        <p:spPr>
          <a:xfrm>
            <a:off x="1115616" y="1268760"/>
            <a:ext cx="7272808" cy="1200329"/>
          </a:xfrm>
          <a:prstGeom prst="rect">
            <a:avLst/>
          </a:prstGeom>
        </p:spPr>
        <p:txBody>
          <a:bodyPr wrap="square">
            <a:spAutoFit/>
          </a:bodyPr>
          <a:lstStyle/>
          <a:p>
            <a:r>
              <a:rPr lang="nl-NL" dirty="0">
                <a:latin typeface="Century Gothic" panose="020B0502020202020204" pitchFamily="34" charset="0"/>
              </a:rPr>
              <a:t>Eigenlijk is natuurlijk momenteel ook helemaal trendy (om in de termen te blijven). Alles wat natuurlijke vormen heeft of wat o.a. uit hout bestaat is in! Bij deze stijl past ook het landelijke, maar het kan ook heel modern zijn!</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469089"/>
            <a:ext cx="5615774" cy="4200688"/>
          </a:xfrm>
          <a:prstGeom prst="rect">
            <a:avLst/>
          </a:prstGeom>
        </p:spPr>
      </p:pic>
      <p:sp>
        <p:nvSpPr>
          <p:cNvPr id="5" name="Tekstvak 4"/>
          <p:cNvSpPr txBox="1"/>
          <p:nvPr/>
        </p:nvSpPr>
        <p:spPr>
          <a:xfrm>
            <a:off x="6300192" y="3789040"/>
            <a:ext cx="2386608" cy="646331"/>
          </a:xfrm>
          <a:prstGeom prst="rect">
            <a:avLst/>
          </a:prstGeom>
          <a:noFill/>
        </p:spPr>
        <p:txBody>
          <a:bodyPr wrap="square" rtlCol="0">
            <a:spAutoFit/>
          </a:bodyPr>
          <a:lstStyle/>
          <a:p>
            <a:r>
              <a:rPr lang="nl-NL" dirty="0">
                <a:latin typeface="Century Gothic" panose="020B0502020202020204" pitchFamily="34" charset="0"/>
              </a:rPr>
              <a:t>Intratuin </a:t>
            </a:r>
          </a:p>
          <a:p>
            <a:r>
              <a:rPr lang="nl-NL" dirty="0">
                <a:latin typeface="Century Gothic" panose="020B0502020202020204" pitchFamily="34" charset="0"/>
              </a:rPr>
              <a:t>Duiven 2017</a:t>
            </a:r>
          </a:p>
        </p:txBody>
      </p:sp>
    </p:spTree>
    <p:extLst>
      <p:ext uri="{BB962C8B-B14F-4D97-AF65-F5344CB8AC3E}">
        <p14:creationId xmlns:p14="http://schemas.microsoft.com/office/powerpoint/2010/main" val="3686513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764704"/>
            <a:ext cx="8136904" cy="5184576"/>
          </a:xfrm>
        </p:spPr>
        <p:txBody>
          <a:bodyPr>
            <a:noAutofit/>
          </a:bodyPr>
          <a:lstStyle/>
          <a:p>
            <a:pPr algn="l"/>
            <a:br>
              <a:rPr lang="nl-NL" sz="2400" dirty="0"/>
            </a:br>
            <a:r>
              <a:rPr lang="nl-NL" sz="2400" dirty="0">
                <a:latin typeface="Century Gothic" panose="020B0502020202020204" pitchFamily="34" charset="0"/>
              </a:rPr>
              <a:t>We hebben een indeling gemaakt welke sferen bij welke doelgroepen horen, om er maar een aantal te noemen:</a:t>
            </a:r>
            <a:br>
              <a:rPr lang="nl-NL" sz="2400" dirty="0"/>
            </a:br>
            <a:br>
              <a:rPr lang="nl-NL" sz="2400" dirty="0"/>
            </a:br>
            <a:r>
              <a:rPr lang="nl-NL" sz="2800" dirty="0">
                <a:latin typeface="Century Gothic" panose="020B0502020202020204" pitchFamily="34" charset="0"/>
              </a:rPr>
              <a:t>a. trendy</a:t>
            </a:r>
            <a:br>
              <a:rPr lang="nl-NL" sz="2800" dirty="0">
                <a:latin typeface="Century Gothic" panose="020B0502020202020204" pitchFamily="34" charset="0"/>
              </a:rPr>
            </a:br>
            <a:r>
              <a:rPr lang="nl-NL" sz="2800" dirty="0">
                <a:latin typeface="Century Gothic" panose="020B0502020202020204" pitchFamily="34" charset="0"/>
              </a:rPr>
              <a:t>b. modern</a:t>
            </a:r>
            <a:br>
              <a:rPr lang="nl-NL" sz="2800" dirty="0">
                <a:latin typeface="Century Gothic" panose="020B0502020202020204" pitchFamily="34" charset="0"/>
              </a:rPr>
            </a:br>
            <a:r>
              <a:rPr lang="nl-NL" sz="2800" dirty="0">
                <a:latin typeface="Century Gothic" panose="020B0502020202020204" pitchFamily="34" charset="0"/>
              </a:rPr>
              <a:t>c. klassiek</a:t>
            </a:r>
            <a:br>
              <a:rPr lang="nl-NL" sz="2800" dirty="0">
                <a:latin typeface="Century Gothic" panose="020B0502020202020204" pitchFamily="34" charset="0"/>
              </a:rPr>
            </a:br>
            <a:r>
              <a:rPr lang="nl-NL" sz="2800" dirty="0">
                <a:latin typeface="Century Gothic" panose="020B0502020202020204" pitchFamily="34" charset="0"/>
              </a:rPr>
              <a:t>d. natuurlijk</a:t>
            </a:r>
            <a:br>
              <a:rPr lang="nl-NL" sz="2800" dirty="0">
                <a:latin typeface="Century Gothic" panose="020B0502020202020204" pitchFamily="34" charset="0"/>
              </a:rPr>
            </a:br>
            <a:r>
              <a:rPr lang="nl-NL" sz="2800" dirty="0">
                <a:latin typeface="Century Gothic" panose="020B0502020202020204" pitchFamily="34" charset="0"/>
              </a:rPr>
              <a:t>e. multicultureel</a:t>
            </a:r>
            <a:br>
              <a:rPr lang="nl-NL" sz="2800" dirty="0">
                <a:latin typeface="Century Gothic" panose="020B0502020202020204" pitchFamily="34" charset="0"/>
              </a:rPr>
            </a:br>
            <a:r>
              <a:rPr lang="nl-NL" sz="2800" dirty="0">
                <a:latin typeface="Century Gothic" panose="020B0502020202020204" pitchFamily="34" charset="0"/>
              </a:rPr>
              <a:t>f.  romantisch</a:t>
            </a:r>
            <a:br>
              <a:rPr lang="nl-NL" sz="2800" dirty="0">
                <a:latin typeface="Century Gothic" panose="020B0502020202020204" pitchFamily="34" charset="0"/>
              </a:rPr>
            </a:br>
            <a:r>
              <a:rPr lang="nl-NL" sz="2800" dirty="0">
                <a:latin typeface="Century Gothic" panose="020B0502020202020204" pitchFamily="34" charset="0"/>
              </a:rPr>
              <a:t>g. industrieel</a:t>
            </a:r>
            <a:br>
              <a:rPr lang="nl-NL" sz="2800" dirty="0">
                <a:latin typeface="Century Gothic" panose="020B0502020202020204" pitchFamily="34" charset="0"/>
              </a:rPr>
            </a:br>
            <a:r>
              <a:rPr lang="nl-NL" sz="2800" dirty="0">
                <a:latin typeface="Century Gothic" panose="020B0502020202020204" pitchFamily="34" charset="0"/>
              </a:rPr>
              <a:t>h. vintage</a:t>
            </a:r>
            <a:br>
              <a:rPr lang="nl-NL" sz="2800" dirty="0"/>
            </a:br>
            <a:br>
              <a:rPr lang="nl-NL" sz="2800" dirty="0"/>
            </a:br>
            <a:endParaRPr lang="nl-NL" sz="2800" dirty="0"/>
          </a:p>
        </p:txBody>
      </p:sp>
    </p:spTree>
    <p:extLst>
      <p:ext uri="{BB962C8B-B14F-4D97-AF65-F5344CB8AC3E}">
        <p14:creationId xmlns:p14="http://schemas.microsoft.com/office/powerpoint/2010/main" val="2490963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83568" y="5229200"/>
            <a:ext cx="7776864" cy="943000"/>
          </a:xfrm>
        </p:spPr>
        <p:txBody>
          <a:bodyPr>
            <a:normAutofit lnSpcReduction="10000"/>
          </a:bodyPr>
          <a:lstStyle/>
          <a:p>
            <a:r>
              <a:rPr lang="nl-NL" dirty="0">
                <a:latin typeface="Century Gothic" panose="020B0502020202020204" pitchFamily="34" charset="0"/>
              </a:rPr>
              <a:t>Het combineren van verschillende soorten hout werkt heel goed. Want wist je dat het tegenwoordig helemaal niet meer uit maakt dat het hout allemaal een andere kleur heeft? Om het nog iets meer uitstraling te geven is het prachtig als je er bijvoorbeeld touw, kurk, riet of bamboe aan toevoegt.</a:t>
            </a:r>
          </a:p>
        </p:txBody>
      </p:sp>
      <p:pic>
        <p:nvPicPr>
          <p:cNvPr id="6146" name="Picture 2" descr="Deze woontrend past in bijna elk interieur. Hout heeft een matte en stoere uitstraling. Lees direct hoe je dit sfeervol toepast in je interie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4248471" cy="424847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3"/>
          <a:stretch>
            <a:fillRect/>
          </a:stretch>
        </p:blipFill>
        <p:spPr>
          <a:xfrm>
            <a:off x="4595511" y="866800"/>
            <a:ext cx="4278601" cy="3756248"/>
          </a:xfrm>
          <a:prstGeom prst="rect">
            <a:avLst/>
          </a:prstGeom>
        </p:spPr>
      </p:pic>
    </p:spTree>
    <p:extLst>
      <p:ext uri="{BB962C8B-B14F-4D97-AF65-F5344CB8AC3E}">
        <p14:creationId xmlns:p14="http://schemas.microsoft.com/office/powerpoint/2010/main" val="178958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57187" y="666750"/>
            <a:ext cx="8429625" cy="5524500"/>
          </a:xfrm>
          <a:prstGeom prst="rect">
            <a:avLst/>
          </a:prstGeom>
        </p:spPr>
      </p:pic>
    </p:spTree>
    <p:extLst>
      <p:ext uri="{BB962C8B-B14F-4D97-AF65-F5344CB8AC3E}">
        <p14:creationId xmlns:p14="http://schemas.microsoft.com/office/powerpoint/2010/main" val="1002177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roen pl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0" y="476672"/>
            <a:ext cx="9144000" cy="604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952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fbeeldingsresultaat voor natuurlijk interieu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48680"/>
            <a:ext cx="4379988" cy="583264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fbeeldingsresultaat voor natuurlijk interieu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548680"/>
            <a:ext cx="3844346" cy="582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028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99592" y="188641"/>
            <a:ext cx="7272808" cy="584775"/>
          </a:xfrm>
          <a:prstGeom prst="rect">
            <a:avLst/>
          </a:prstGeom>
          <a:noFill/>
        </p:spPr>
        <p:txBody>
          <a:bodyPr wrap="square" rtlCol="0">
            <a:spAutoFit/>
          </a:bodyPr>
          <a:lstStyle/>
          <a:p>
            <a:pPr algn="ctr"/>
            <a:r>
              <a:rPr lang="nl-NL" sz="3200" dirty="0">
                <a:latin typeface="Century Gothic" panose="020B0502020202020204" pitchFamily="34" charset="0"/>
              </a:rPr>
              <a:t>Industrieel</a:t>
            </a:r>
          </a:p>
        </p:txBody>
      </p:sp>
      <p:sp>
        <p:nvSpPr>
          <p:cNvPr id="3" name="Rechthoek 2"/>
          <p:cNvSpPr/>
          <p:nvPr/>
        </p:nvSpPr>
        <p:spPr>
          <a:xfrm>
            <a:off x="251520" y="773417"/>
            <a:ext cx="8496944" cy="1754326"/>
          </a:xfrm>
          <a:prstGeom prst="rect">
            <a:avLst/>
          </a:prstGeom>
        </p:spPr>
        <p:txBody>
          <a:bodyPr wrap="square">
            <a:spAutoFit/>
          </a:bodyPr>
          <a:lstStyle/>
          <a:p>
            <a:r>
              <a:rPr lang="nl-NL" dirty="0">
                <a:latin typeface="Century Gothic" panose="020B0502020202020204" pitchFamily="34" charset="0"/>
              </a:rPr>
              <a:t>Het industrieel interieur is gebaseerd op de fabrieksgebouwen en interieurs uit de 19e en 20e eeuw.</a:t>
            </a:r>
          </a:p>
          <a:p>
            <a:pPr>
              <a:buFont typeface="Arial" panose="020B0604020202020204" pitchFamily="34" charset="0"/>
              <a:buChar char="•"/>
            </a:pPr>
            <a:r>
              <a:rPr lang="nl-NL" dirty="0">
                <a:latin typeface="Century Gothic" panose="020B0502020202020204" pitchFamily="34" charset="0"/>
              </a:rPr>
              <a:t> Neutrale kleuren zoals zwart, wit en grijs.</a:t>
            </a:r>
          </a:p>
          <a:p>
            <a:pPr>
              <a:buFont typeface="Arial" panose="020B0604020202020204" pitchFamily="34" charset="0"/>
              <a:buChar char="•"/>
            </a:pPr>
            <a:r>
              <a:rPr lang="nl-NL" dirty="0">
                <a:latin typeface="Century Gothic" panose="020B0502020202020204" pitchFamily="34" charset="0"/>
              </a:rPr>
              <a:t> Functionele elementen zoals metalen kasten en zwaar houten  meubels.</a:t>
            </a:r>
          </a:p>
          <a:p>
            <a:pPr>
              <a:buFont typeface="Arial" panose="020B0604020202020204" pitchFamily="34" charset="0"/>
              <a:buChar char="•"/>
            </a:pPr>
            <a:r>
              <a:rPr lang="nl-NL" dirty="0">
                <a:latin typeface="Century Gothic" panose="020B0502020202020204" pitchFamily="34" charset="0"/>
              </a:rPr>
              <a:t> Functionele verlichting zoals grote fabriekslampen.</a:t>
            </a:r>
          </a:p>
          <a:p>
            <a:pPr>
              <a:buFont typeface="Arial" panose="020B0604020202020204" pitchFamily="34" charset="0"/>
              <a:buChar char="•"/>
            </a:pPr>
            <a:r>
              <a:rPr lang="nl-NL" dirty="0">
                <a:latin typeface="Century Gothic" panose="020B0502020202020204" pitchFamily="34" charset="0"/>
              </a:rPr>
              <a:t> Stoere en ruwe materialen zoals beton en metaal.</a:t>
            </a:r>
          </a:p>
        </p:txBody>
      </p:sp>
      <p:pic>
        <p:nvPicPr>
          <p:cNvPr id="12290" name="Picture 2" descr="Industrie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708920"/>
            <a:ext cx="5904656" cy="393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530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Afbeeldingsresultaat voor industriele woonstijl kenmerk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484784"/>
            <a:ext cx="6048672" cy="363057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Afbeeldingsresultaat voor industriele woonstijl kenmerke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548680"/>
            <a:ext cx="3650357" cy="5480706"/>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611560" y="6093296"/>
            <a:ext cx="7200800" cy="369332"/>
          </a:xfrm>
          <a:prstGeom prst="rect">
            <a:avLst/>
          </a:prstGeom>
          <a:noFill/>
        </p:spPr>
        <p:txBody>
          <a:bodyPr wrap="square" rtlCol="0">
            <a:spAutoFit/>
          </a:bodyPr>
          <a:lstStyle/>
          <a:p>
            <a:r>
              <a:rPr lang="nl-NL" dirty="0">
                <a:latin typeface="Century Gothic" panose="020B0502020202020204" pitchFamily="34" charset="0"/>
              </a:rPr>
              <a:t>Let eens op de vloer en de muur….</a:t>
            </a:r>
          </a:p>
        </p:txBody>
      </p:sp>
    </p:spTree>
    <p:extLst>
      <p:ext uri="{BB962C8B-B14F-4D97-AF65-F5344CB8AC3E}">
        <p14:creationId xmlns:p14="http://schemas.microsoft.com/office/powerpoint/2010/main" val="2361707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3528" y="5517233"/>
            <a:ext cx="8424936" cy="1477328"/>
          </a:xfrm>
          <a:prstGeom prst="rect">
            <a:avLst/>
          </a:prstGeom>
          <a:noFill/>
        </p:spPr>
        <p:txBody>
          <a:bodyPr wrap="square" rtlCol="0">
            <a:spAutoFit/>
          </a:bodyPr>
          <a:lstStyle/>
          <a:p>
            <a:r>
              <a:rPr lang="nl-NL" dirty="0">
                <a:latin typeface="Century Gothic" panose="020B0502020202020204" pitchFamily="34" charset="0"/>
              </a:rPr>
              <a:t>Werkruimte</a:t>
            </a:r>
          </a:p>
          <a:p>
            <a:r>
              <a:rPr lang="nl-NL" dirty="0">
                <a:latin typeface="Century Gothic" panose="020B0502020202020204" pitchFamily="34" charset="0"/>
              </a:rPr>
              <a:t>Door de echtheid van materialen te laten zien, door alles robuust en ruw te laten en door het geheel aan te vullen met vintage meubels krijg je de ultieme industriële sfeer in het interieur.</a:t>
            </a:r>
          </a:p>
          <a:p>
            <a:endParaRPr lang="nl-NL" dirty="0">
              <a:latin typeface="Century Gothic" panose="020B0502020202020204" pitchFamily="34" charset="0"/>
            </a:endParaRPr>
          </a:p>
        </p:txBody>
      </p:sp>
      <p:pic>
        <p:nvPicPr>
          <p:cNvPr id="10242" name="Picture 2" descr="Gerelateerde afbeeldi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04664"/>
            <a:ext cx="6315075" cy="504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852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2 voorbeelden van doelgroepen</a:t>
            </a:r>
          </a:p>
        </p:txBody>
      </p:sp>
      <p:sp>
        <p:nvSpPr>
          <p:cNvPr id="3" name="Ondertitel 2"/>
          <p:cNvSpPr>
            <a:spLocks noGrp="1"/>
          </p:cNvSpPr>
          <p:nvPr>
            <p:ph type="subTitle" idx="1"/>
          </p:nvPr>
        </p:nvSpPr>
        <p:spPr/>
        <p:txBody>
          <a:bodyPr/>
          <a:lstStyle/>
          <a:p>
            <a:r>
              <a:rPr lang="nl-NL" dirty="0"/>
              <a:t>Aan de doelgroep zie je vaak waar ze van houden (welke sfeer of stijl houdt een klant van?)</a:t>
            </a:r>
          </a:p>
        </p:txBody>
      </p:sp>
    </p:spTree>
    <p:extLst>
      <p:ext uri="{BB962C8B-B14F-4D97-AF65-F5344CB8AC3E}">
        <p14:creationId xmlns:p14="http://schemas.microsoft.com/office/powerpoint/2010/main" val="3220649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Dit is Jan Jansen! Maar wat zien we nou??</a:t>
            </a:r>
          </a:p>
        </p:txBody>
      </p:sp>
      <p:sp>
        <p:nvSpPr>
          <p:cNvPr id="4" name="Tijdelijke aanduiding voor tekst 3"/>
          <p:cNvSpPr>
            <a:spLocks noGrp="1"/>
          </p:cNvSpPr>
          <p:nvPr>
            <p:ph type="body" sz="half" idx="2"/>
          </p:nvPr>
        </p:nvSpPr>
        <p:spPr/>
        <p:txBody>
          <a:bodyPr/>
          <a:lstStyle/>
          <a:p>
            <a:r>
              <a:rPr lang="nl-NL" dirty="0"/>
              <a:t>Kijk naar z’n leeftijd, z’n kledingstijl, z’n verzameling en wat zegt dat nu??</a:t>
            </a:r>
          </a:p>
        </p:txBody>
      </p:sp>
      <p:pic>
        <p:nvPicPr>
          <p:cNvPr id="16386" name="Picture 2" descr="D:\FOTO'S\SFEERBESCHRIJVINGEN SCHOOL 2012\IMG_51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91"/>
          <a:stretch/>
        </p:blipFill>
        <p:spPr bwMode="auto">
          <a:xfrm>
            <a:off x="2948501" y="188640"/>
            <a:ext cx="3243276"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295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Dit is zijn keuken…!</a:t>
            </a:r>
          </a:p>
        </p:txBody>
      </p:sp>
      <p:sp>
        <p:nvSpPr>
          <p:cNvPr id="3" name="Tijdelijke aanduiding voor afbeelding 2"/>
          <p:cNvSpPr>
            <a:spLocks noGrp="1"/>
          </p:cNvSpPr>
          <p:nvPr>
            <p:ph type="pic" idx="1"/>
          </p:nvPr>
        </p:nvSpPr>
        <p:spPr/>
      </p:sp>
      <p:sp>
        <p:nvSpPr>
          <p:cNvPr id="4" name="Tijdelijke aanduiding voor tekst 3"/>
          <p:cNvSpPr>
            <a:spLocks noGrp="1"/>
          </p:cNvSpPr>
          <p:nvPr>
            <p:ph type="body" sz="half" idx="2"/>
          </p:nvPr>
        </p:nvSpPr>
        <p:spPr/>
        <p:txBody>
          <a:bodyPr/>
          <a:lstStyle/>
          <a:p>
            <a:r>
              <a:rPr lang="nl-NL" dirty="0"/>
              <a:t>Dus ook niet doorsnee…</a:t>
            </a:r>
          </a:p>
        </p:txBody>
      </p:sp>
      <p:pic>
        <p:nvPicPr>
          <p:cNvPr id="17410" name="Picture 2" descr="D:\FOTO'S\SFEERBESCHRIJVINGEN SCHOOL 2012\IMG_51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404664"/>
            <a:ext cx="6623720" cy="441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10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60648"/>
            <a:ext cx="8507288" cy="6034682"/>
          </a:xfrm>
        </p:spPr>
        <p:txBody>
          <a:bodyPr>
            <a:normAutofit fontScale="90000"/>
          </a:bodyPr>
          <a:lstStyle/>
          <a:p>
            <a:pPr algn="l"/>
            <a:br>
              <a:rPr lang="nl-NL" dirty="0"/>
            </a:br>
            <a:br>
              <a:rPr lang="nl-NL" dirty="0"/>
            </a:br>
            <a:r>
              <a:rPr lang="nl-NL" dirty="0"/>
              <a:t>                            Trendy stijl</a:t>
            </a:r>
            <a:br>
              <a:rPr lang="nl-NL" dirty="0"/>
            </a:br>
            <a:r>
              <a:rPr lang="nl-NL" sz="1800" b="1" dirty="0">
                <a:latin typeface="Century Gothic" panose="020B0502020202020204" pitchFamily="34" charset="0"/>
              </a:rPr>
              <a:t>Wat is een trend?</a:t>
            </a:r>
            <a:br>
              <a:rPr lang="nl-NL" sz="1800" dirty="0">
                <a:latin typeface="Century Gothic" panose="020B0502020202020204" pitchFamily="34" charset="0"/>
              </a:rPr>
            </a:br>
            <a:r>
              <a:rPr lang="nl-NL" sz="1800" dirty="0">
                <a:latin typeface="Century Gothic" panose="020B0502020202020204" pitchFamily="34" charset="0"/>
              </a:rPr>
              <a:t>De definitie van een trend is moeilijk te verwoorden. Iedereen heeft zijn eigen mening erover en ervaart de trend vanuit zijn eigen leefwereld. Dit wordt grotendeels bepaald door opvoeding, omgeving, werkomstandigheden en maatschappelijke positie. Deze persoonlijke visie heeft geen invloed op de werkelijke trend. De persoonlijk beleving is een afspiegeling van de ontwikkelingsfase en leefomstandigheden van de persoon zelf ten opzichte van de algemene toenemende maatschappelijke ontwikkelingen. </a:t>
            </a:r>
            <a:br>
              <a:rPr lang="nl-NL" sz="1800" dirty="0">
                <a:latin typeface="Century Gothic" panose="020B0502020202020204" pitchFamily="34" charset="0"/>
              </a:rPr>
            </a:br>
            <a:r>
              <a:rPr lang="nl-NL" sz="1800" b="1" dirty="0">
                <a:latin typeface="Century Gothic" panose="020B0502020202020204" pitchFamily="34" charset="0"/>
              </a:rPr>
              <a:t>Een trend heeft altijd met maatschappelijke leefomstandigheden te maken. Een trend vernieuwt iets in je leven, vult een leegte en het brengt een oplossing. Als iets nieuw is, is het niet altijd een trend . Iedereen kan namelijk iets nieuws bedenken. Een trend is het gevolg van een verandering in de kijk op het oude en gevestigde. Een trend verovert een plaats die er nog niet was. </a:t>
            </a:r>
            <a:r>
              <a:rPr lang="nl-NL" sz="1800" dirty="0">
                <a:latin typeface="Century Gothic" panose="020B0502020202020204" pitchFamily="34" charset="0"/>
              </a:rPr>
              <a:t>Je kan pas van een trend spreken wanneer een bepaalde benadering, opvatting zoveel kracht en invloed krijgt dat deze in staat is om krachtvelden zoals cultuur, traditie, gewoonte, gemakzucht uit te schakelen of af te zwakken. </a:t>
            </a:r>
            <a:br>
              <a:rPr lang="nl-NL" sz="1800" dirty="0">
                <a:latin typeface="Century Gothic" panose="020B0502020202020204" pitchFamily="34" charset="0"/>
              </a:rPr>
            </a:br>
            <a:br>
              <a:rPr lang="nl-NL" sz="1800" dirty="0">
                <a:latin typeface="Century Gothic" panose="020B0502020202020204" pitchFamily="34" charset="0"/>
              </a:rPr>
            </a:br>
            <a:r>
              <a:rPr lang="nl-NL" sz="2000" b="1" u="sng" dirty="0">
                <a:latin typeface="Century Gothic" panose="020B0502020202020204" pitchFamily="34" charset="0"/>
              </a:rPr>
              <a:t>(Woon) trend 2017</a:t>
            </a:r>
            <a:br>
              <a:rPr lang="nl-NL" sz="2000" b="1" u="sng" dirty="0">
                <a:latin typeface="Century Gothic" panose="020B0502020202020204" pitchFamily="34" charset="0"/>
              </a:rPr>
            </a:br>
            <a:r>
              <a:rPr lang="nl-NL" sz="2000" dirty="0">
                <a:latin typeface="Century Gothic" panose="020B0502020202020204" pitchFamily="34" charset="0"/>
              </a:rPr>
              <a:t>Rauw, grof, stoer, natuurlijk, warm, industrieel.</a:t>
            </a:r>
            <a:br>
              <a:rPr lang="nl-NL" sz="2000" dirty="0">
                <a:latin typeface="Century Gothic" panose="020B0502020202020204" pitchFamily="34" charset="0"/>
              </a:rPr>
            </a:br>
            <a:r>
              <a:rPr lang="nl-NL" sz="2000" dirty="0">
                <a:latin typeface="Century Gothic" panose="020B0502020202020204" pitchFamily="34" charset="0"/>
              </a:rPr>
              <a:t>Beleving en </a:t>
            </a:r>
            <a:r>
              <a:rPr lang="nl-NL" sz="2000" dirty="0" err="1">
                <a:latin typeface="Century Gothic" panose="020B0502020202020204" pitchFamily="34" charset="0"/>
              </a:rPr>
              <a:t>personalisering</a:t>
            </a:r>
            <a:r>
              <a:rPr lang="nl-NL" sz="2000" dirty="0">
                <a:latin typeface="Century Gothic" panose="020B0502020202020204" pitchFamily="34" charset="0"/>
              </a:rPr>
              <a:t> worden </a:t>
            </a:r>
            <a:r>
              <a:rPr lang="nl-NL" sz="2000" dirty="0" err="1">
                <a:latin typeface="Century Gothic" panose="020B0502020202020204" pitchFamily="34" charset="0"/>
              </a:rPr>
              <a:t>ano</a:t>
            </a:r>
            <a:r>
              <a:rPr lang="nl-NL" sz="2000" dirty="0">
                <a:latin typeface="Century Gothic" panose="020B0502020202020204" pitchFamily="34" charset="0"/>
              </a:rPr>
              <a:t> 2017 steeds belangrijker.</a:t>
            </a:r>
            <a:br>
              <a:rPr lang="nl-NL" sz="2000" dirty="0">
                <a:latin typeface="Century Gothic" panose="020B0502020202020204" pitchFamily="34" charset="0"/>
              </a:rPr>
            </a:br>
            <a:r>
              <a:rPr lang="nl-NL" sz="2000" u="sng" dirty="0">
                <a:latin typeface="Century Gothic" panose="020B0502020202020204" pitchFamily="34" charset="0"/>
              </a:rPr>
              <a:t>Koele natuurlijke kleuren: </a:t>
            </a:r>
            <a:r>
              <a:rPr lang="nl-NL" sz="2000" dirty="0">
                <a:latin typeface="Century Gothic" panose="020B0502020202020204" pitchFamily="34" charset="0"/>
              </a:rPr>
              <a:t>Donkergroen, grijsblauw en donkergroen</a:t>
            </a:r>
            <a:br>
              <a:rPr lang="nl-NL" sz="2000" dirty="0">
                <a:latin typeface="Century Gothic" panose="020B0502020202020204" pitchFamily="34" charset="0"/>
              </a:rPr>
            </a:br>
            <a:r>
              <a:rPr lang="nl-NL" sz="2000" u="sng" dirty="0">
                <a:latin typeface="Century Gothic" panose="020B0502020202020204" pitchFamily="34" charset="0"/>
              </a:rPr>
              <a:t>Warme kleuren: </a:t>
            </a:r>
            <a:r>
              <a:rPr lang="nl-NL" sz="2000" dirty="0">
                <a:latin typeface="Century Gothic" panose="020B0502020202020204" pitchFamily="34" charset="0"/>
              </a:rPr>
              <a:t>Terracotta, okergeel, framboos en diepblauw</a:t>
            </a:r>
            <a:br>
              <a:rPr lang="nl-NL" sz="2000" dirty="0"/>
            </a:br>
            <a:br>
              <a:rPr lang="nl-NL" sz="2000" dirty="0"/>
            </a:br>
            <a:endParaRPr lang="nl-NL" sz="2000" dirty="0"/>
          </a:p>
        </p:txBody>
      </p:sp>
    </p:spTree>
    <p:extLst>
      <p:ext uri="{BB962C8B-B14F-4D97-AF65-F5344CB8AC3E}">
        <p14:creationId xmlns:p14="http://schemas.microsoft.com/office/powerpoint/2010/main" val="3702076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p:txBody>
          <a:bodyPr/>
          <a:lstStyle/>
          <a:p>
            <a:r>
              <a:rPr lang="nl-NL" dirty="0"/>
              <a:t>En dit is zijn werkkamer….</a:t>
            </a:r>
          </a:p>
        </p:txBody>
      </p:sp>
      <p:pic>
        <p:nvPicPr>
          <p:cNvPr id="18434" name="Picture 2" descr="D:\FOTO'S\SFEERBESCHRIJVINGEN SCHOOL 2012\IMG_51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651" b="1792"/>
          <a:stretch/>
        </p:blipFill>
        <p:spPr bwMode="auto">
          <a:xfrm>
            <a:off x="2699792" y="188640"/>
            <a:ext cx="3705120" cy="497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458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Nu een ander voorbeeld:</a:t>
            </a:r>
          </a:p>
        </p:txBody>
      </p:sp>
    </p:spTree>
    <p:extLst>
      <p:ext uri="{BB962C8B-B14F-4D97-AF65-F5344CB8AC3E}">
        <p14:creationId xmlns:p14="http://schemas.microsoft.com/office/powerpoint/2010/main" val="2956124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p:txBody>
          <a:bodyPr/>
          <a:lstStyle/>
          <a:p>
            <a:r>
              <a:rPr lang="nl-NL" dirty="0"/>
              <a:t>Hoe zou deze mevr. verder ingericht zijn?? Als je kijkt naar haar leeftijd en kleding?</a:t>
            </a:r>
          </a:p>
        </p:txBody>
      </p:sp>
      <p:pic>
        <p:nvPicPr>
          <p:cNvPr id="19458" name="Picture 2" descr="D:\FOTO'S\SFEERBESCHRIJVINGEN SCHOOL 2012\IMG_51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328"/>
          <a:stretch/>
        </p:blipFill>
        <p:spPr bwMode="auto">
          <a:xfrm>
            <a:off x="2555776" y="116632"/>
            <a:ext cx="3790942" cy="532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860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FOTO'S\SFEERBESCHRIJVINGEN SCHOOL 2012\IMG_51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620688"/>
            <a:ext cx="3774165"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775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FOTO'S\SFEERBESCHRIJVINGEN SCHOOL 2012\IMG_51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332656"/>
            <a:ext cx="4158208"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467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47664" y="4800600"/>
            <a:ext cx="5731024" cy="566738"/>
          </a:xfrm>
        </p:spPr>
        <p:txBody>
          <a:bodyPr/>
          <a:lstStyle/>
          <a:p>
            <a:r>
              <a:rPr lang="nl-NL" dirty="0">
                <a:latin typeface="Century Gothic" panose="020B0502020202020204" pitchFamily="34" charset="0"/>
              </a:rPr>
              <a:t>Hier volgen wat trendy voorbeelden</a:t>
            </a:r>
          </a:p>
        </p:txBody>
      </p:sp>
      <p:pic>
        <p:nvPicPr>
          <p:cNvPr id="6" name="Afbeelding 5"/>
          <p:cNvPicPr>
            <a:picLocks noChangeAspect="1"/>
          </p:cNvPicPr>
          <p:nvPr/>
        </p:nvPicPr>
        <p:blipFill>
          <a:blip r:embed="rId2"/>
          <a:stretch>
            <a:fillRect/>
          </a:stretch>
        </p:blipFill>
        <p:spPr>
          <a:xfrm>
            <a:off x="1428921" y="476672"/>
            <a:ext cx="5765237" cy="4323928"/>
          </a:xfrm>
          <a:prstGeom prst="rect">
            <a:avLst/>
          </a:prstGeom>
        </p:spPr>
      </p:pic>
      <p:sp>
        <p:nvSpPr>
          <p:cNvPr id="4" name="Tijdelijke aanduiding voor tekst 3"/>
          <p:cNvSpPr>
            <a:spLocks noGrp="1"/>
          </p:cNvSpPr>
          <p:nvPr>
            <p:ph type="body" sz="half" idx="2"/>
          </p:nvPr>
        </p:nvSpPr>
        <p:spPr>
          <a:xfrm>
            <a:off x="1403648" y="5367338"/>
            <a:ext cx="5875040" cy="941982"/>
          </a:xfrm>
        </p:spPr>
        <p:txBody>
          <a:bodyPr>
            <a:normAutofit/>
          </a:bodyPr>
          <a:lstStyle/>
          <a:p>
            <a:r>
              <a:rPr lang="nl-NL" dirty="0">
                <a:latin typeface="Century Gothic" panose="020B0502020202020204" pitchFamily="34" charset="0"/>
              </a:rPr>
              <a:t>Groen is momenteel veel te zien in bijvoorbeeld diverse vormen en maten in glaswerk. Vorig jaar waren de flessen en kruiken trendy en dit zet zich door in andere vormen van glaswerk.</a:t>
            </a:r>
          </a:p>
        </p:txBody>
      </p:sp>
    </p:spTree>
    <p:extLst>
      <p:ext uri="{BB962C8B-B14F-4D97-AF65-F5344CB8AC3E}">
        <p14:creationId xmlns:p14="http://schemas.microsoft.com/office/powerpoint/2010/main" val="3855659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395536" y="476672"/>
            <a:ext cx="8352928" cy="1754326"/>
          </a:xfrm>
          <a:prstGeom prst="rect">
            <a:avLst/>
          </a:prstGeom>
          <a:noFill/>
        </p:spPr>
        <p:txBody>
          <a:bodyPr wrap="square" rtlCol="0">
            <a:spAutoFit/>
          </a:bodyPr>
          <a:lstStyle/>
          <a:p>
            <a:r>
              <a:rPr lang="nl-NL" b="1" dirty="0">
                <a:latin typeface="Century Gothic" panose="020B0502020202020204" pitchFamily="34" charset="0"/>
              </a:rPr>
              <a:t>Kleur van het jaar 2017:</a:t>
            </a:r>
            <a:br>
              <a:rPr lang="nl-NL" b="1" dirty="0">
                <a:latin typeface="Century Gothic" panose="020B0502020202020204" pitchFamily="34" charset="0"/>
              </a:rPr>
            </a:br>
            <a:r>
              <a:rPr lang="nl-NL" dirty="0">
                <a:latin typeface="Century Gothic" panose="020B0502020202020204" pitchFamily="34" charset="0"/>
              </a:rPr>
              <a:t>Denim Drift, een veelzijdige, tijdloze, grijsblauwe kleur. Deze grijsblauwe kleur kan op allerlei manieren toegepast worden waardoor de kleur er steeds anders zou uitzien. De kleur Denim Drift sluit mooi aan bij talloze interieurstijlen en –sferen.</a:t>
            </a:r>
            <a:br>
              <a:rPr lang="nl-NL" dirty="0"/>
            </a:br>
            <a:endParaRPr lang="nl-NL" dirty="0"/>
          </a:p>
        </p:txBody>
      </p:sp>
      <p:pic>
        <p:nvPicPr>
          <p:cNvPr id="7" name="Afbeelding 6"/>
          <p:cNvPicPr>
            <a:picLocks noChangeAspect="1"/>
          </p:cNvPicPr>
          <p:nvPr/>
        </p:nvPicPr>
        <p:blipFill>
          <a:blip r:embed="rId2"/>
          <a:stretch>
            <a:fillRect/>
          </a:stretch>
        </p:blipFill>
        <p:spPr>
          <a:xfrm>
            <a:off x="323528" y="1988840"/>
            <a:ext cx="5196348" cy="3897261"/>
          </a:xfrm>
          <a:prstGeom prst="rect">
            <a:avLst/>
          </a:prstGeom>
        </p:spPr>
      </p:pic>
      <p:pic>
        <p:nvPicPr>
          <p:cNvPr id="8" name="Afbeelding 7"/>
          <p:cNvPicPr>
            <a:picLocks noChangeAspect="1"/>
          </p:cNvPicPr>
          <p:nvPr/>
        </p:nvPicPr>
        <p:blipFill>
          <a:blip r:embed="rId3"/>
          <a:stretch>
            <a:fillRect/>
          </a:stretch>
        </p:blipFill>
        <p:spPr>
          <a:xfrm>
            <a:off x="4598640" y="3429000"/>
            <a:ext cx="4386064" cy="3289548"/>
          </a:xfrm>
          <a:prstGeom prst="rect">
            <a:avLst/>
          </a:prstGeom>
        </p:spPr>
      </p:pic>
    </p:spTree>
    <p:extLst>
      <p:ext uri="{BB962C8B-B14F-4D97-AF65-F5344CB8AC3E}">
        <p14:creationId xmlns:p14="http://schemas.microsoft.com/office/powerpoint/2010/main" val="2859182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600" y="4800600"/>
            <a:ext cx="6307088" cy="566738"/>
          </a:xfrm>
        </p:spPr>
        <p:txBody>
          <a:bodyPr/>
          <a:lstStyle/>
          <a:p>
            <a:r>
              <a:rPr lang="nl-NL" dirty="0">
                <a:latin typeface="Century Gothic" panose="020B0502020202020204" pitchFamily="34" charset="0"/>
              </a:rPr>
              <a:t>Urban Jungle</a:t>
            </a:r>
          </a:p>
        </p:txBody>
      </p:sp>
      <p:sp>
        <p:nvSpPr>
          <p:cNvPr id="4" name="Tijdelijke aanduiding voor tekst 3"/>
          <p:cNvSpPr>
            <a:spLocks noGrp="1"/>
          </p:cNvSpPr>
          <p:nvPr>
            <p:ph type="body" sz="half" idx="2"/>
          </p:nvPr>
        </p:nvSpPr>
        <p:spPr>
          <a:xfrm>
            <a:off x="899592" y="5367338"/>
            <a:ext cx="6379096" cy="1085998"/>
          </a:xfrm>
        </p:spPr>
        <p:txBody>
          <a:bodyPr>
            <a:normAutofit/>
          </a:bodyPr>
          <a:lstStyle/>
          <a:p>
            <a:r>
              <a:rPr lang="nl-NL" dirty="0">
                <a:latin typeface="Century Gothic" panose="020B0502020202020204" pitchFamily="34" charset="0"/>
              </a:rPr>
              <a:t>Planten zijn hip, van groot naar klein, bladplant tot cactus! De opstelling zie je net als in de kas, terracotta, schaaltjes, back </a:t>
            </a:r>
            <a:r>
              <a:rPr lang="nl-NL" dirty="0" err="1">
                <a:latin typeface="Century Gothic" panose="020B0502020202020204" pitchFamily="34" charset="0"/>
              </a:rPr>
              <a:t>to</a:t>
            </a:r>
            <a:r>
              <a:rPr lang="nl-NL" dirty="0">
                <a:latin typeface="Century Gothic" panose="020B0502020202020204" pitchFamily="34" charset="0"/>
              </a:rPr>
              <a:t> basic… Grof en rauw gecombineerd met een andere huiselijke </a:t>
            </a:r>
            <a:r>
              <a:rPr lang="nl-NL" dirty="0" err="1">
                <a:latin typeface="Century Gothic" panose="020B0502020202020204" pitchFamily="34" charset="0"/>
              </a:rPr>
              <a:t>accesoire</a:t>
            </a:r>
            <a:r>
              <a:rPr lang="nl-NL" dirty="0">
                <a:latin typeface="Century Gothic" panose="020B0502020202020204" pitchFamily="34" charset="0"/>
              </a:rPr>
              <a:t> </a:t>
            </a:r>
          </a:p>
        </p:txBody>
      </p:sp>
      <p:pic>
        <p:nvPicPr>
          <p:cNvPr id="2050" name="Picture 2" descr="Afbeeldingsresultaat voor trends tuincentrum de huifkar urban jung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86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urban jungle trend">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520" y="1124744"/>
            <a:ext cx="4127516" cy="412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134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251520" y="188641"/>
            <a:ext cx="8280920" cy="6186309"/>
          </a:xfrm>
          <a:prstGeom prst="rect">
            <a:avLst/>
          </a:prstGeom>
          <a:noFill/>
        </p:spPr>
        <p:txBody>
          <a:bodyPr wrap="square" rtlCol="0">
            <a:spAutoFit/>
          </a:bodyPr>
          <a:lstStyle/>
          <a:p>
            <a:endParaRPr lang="nl-NL" b="1" dirty="0">
              <a:latin typeface="Century Gothic" panose="020B0502020202020204" pitchFamily="34" charset="0"/>
            </a:endParaRPr>
          </a:p>
          <a:p>
            <a:r>
              <a:rPr lang="nl-NL" b="1" dirty="0">
                <a:latin typeface="Century Gothic" panose="020B0502020202020204" pitchFamily="34" charset="0"/>
              </a:rPr>
              <a:t>Trend 1 | Terracotta</a:t>
            </a:r>
            <a:br>
              <a:rPr lang="nl-NL" dirty="0">
                <a:latin typeface="Century Gothic" panose="020B0502020202020204" pitchFamily="34" charset="0"/>
              </a:rPr>
            </a:br>
            <a:r>
              <a:rPr lang="nl-NL" dirty="0">
                <a:latin typeface="Century Gothic" panose="020B0502020202020204" pitchFamily="34" charset="0"/>
              </a:rPr>
              <a:t>Nieuwkomer voor 2017 is absoluut de kleur terracotta. Terracotta geeft warmte en combineert mooi met koele, zachte tinten.</a:t>
            </a:r>
          </a:p>
          <a:p>
            <a:br>
              <a:rPr lang="nl-NL" dirty="0">
                <a:latin typeface="Century Gothic" panose="020B0502020202020204" pitchFamily="34" charset="0"/>
              </a:rPr>
            </a:br>
            <a:r>
              <a:rPr lang="nl-NL" b="1" dirty="0">
                <a:latin typeface="Century Gothic" panose="020B0502020202020204" pitchFamily="34" charset="0"/>
              </a:rPr>
              <a:t>Trend 2 | Donkergroen, grijsblauw en donkerblauw</a:t>
            </a:r>
            <a:br>
              <a:rPr lang="nl-NL" dirty="0">
                <a:latin typeface="Century Gothic" panose="020B0502020202020204" pitchFamily="34" charset="0"/>
              </a:rPr>
            </a:br>
            <a:r>
              <a:rPr lang="nl-NL" dirty="0">
                <a:latin typeface="Century Gothic" panose="020B0502020202020204" pitchFamily="34" charset="0"/>
              </a:rPr>
              <a:t>Groen en blauw waren al zeker hot in 2016 maar in 2017 blijven deze kleuren absoluut een trend. Donkergroen wordt een </a:t>
            </a:r>
            <a:r>
              <a:rPr lang="nl-NL" dirty="0" err="1">
                <a:latin typeface="Century Gothic" panose="020B0502020202020204" pitchFamily="34" charset="0"/>
              </a:rPr>
              <a:t>musthave</a:t>
            </a:r>
            <a:r>
              <a:rPr lang="nl-NL" dirty="0">
                <a:latin typeface="Century Gothic" panose="020B0502020202020204" pitchFamily="34" charset="0"/>
              </a:rPr>
              <a:t> als donkere kleur en combineert erg mooi bij de populaire Scandinavische woonstijl. Samen met een vleugje brons, koper of goud aangevuld met warme stoffen maken het totaalbeeld compleet.</a:t>
            </a:r>
          </a:p>
          <a:p>
            <a:br>
              <a:rPr lang="nl-NL" dirty="0">
                <a:latin typeface="Century Gothic" panose="020B0502020202020204" pitchFamily="34" charset="0"/>
              </a:rPr>
            </a:br>
            <a:r>
              <a:rPr lang="nl-NL" b="1" dirty="0">
                <a:latin typeface="Century Gothic" panose="020B0502020202020204" pitchFamily="34" charset="0"/>
              </a:rPr>
              <a:t>Trend 3 | Urban jungle</a:t>
            </a:r>
            <a:br>
              <a:rPr lang="nl-NL" dirty="0">
                <a:latin typeface="Century Gothic" panose="020B0502020202020204" pitchFamily="34" charset="0"/>
              </a:rPr>
            </a:br>
            <a:r>
              <a:rPr lang="nl-NL" dirty="0">
                <a:latin typeface="Century Gothic" panose="020B0502020202020204" pitchFamily="34" charset="0"/>
              </a:rPr>
              <a:t>Planten blijven super hip! Combineer alle planten met opvallende kleurtinten, wit of zwart nuances. Maak groepjes van diverse planten en potten, het strakke twee aan twee is helemaal verleden tijd. Ook de kweekkastjes voor in huis voor bijvoorbeeld een mini kruidentuintje is erg populair.</a:t>
            </a:r>
          </a:p>
          <a:p>
            <a:br>
              <a:rPr lang="nl-NL" dirty="0">
                <a:latin typeface="Century Gothic" panose="020B0502020202020204" pitchFamily="34" charset="0"/>
              </a:rPr>
            </a:br>
            <a:r>
              <a:rPr lang="nl-NL" b="1" dirty="0">
                <a:latin typeface="Century Gothic" panose="020B0502020202020204" pitchFamily="34" charset="0"/>
              </a:rPr>
              <a:t>Trend 4 | Urban Gipsy </a:t>
            </a:r>
            <a:r>
              <a:rPr lang="nl-NL" b="1" dirty="0" err="1">
                <a:latin typeface="Century Gothic" panose="020B0502020202020204" pitchFamily="34" charset="0"/>
              </a:rPr>
              <a:t>Boho</a:t>
            </a:r>
            <a:r>
              <a:rPr lang="nl-NL" b="1" dirty="0">
                <a:latin typeface="Century Gothic" panose="020B0502020202020204" pitchFamily="34" charset="0"/>
              </a:rPr>
              <a:t> chic.</a:t>
            </a:r>
            <a:br>
              <a:rPr lang="nl-NL" dirty="0">
                <a:latin typeface="Century Gothic" panose="020B0502020202020204" pitchFamily="34" charset="0"/>
              </a:rPr>
            </a:br>
            <a:r>
              <a:rPr lang="nl-NL" dirty="0">
                <a:latin typeface="Century Gothic" panose="020B0502020202020204" pitchFamily="34" charset="0"/>
              </a:rPr>
              <a:t>Aardse kleuren met felle uitspattingen . </a:t>
            </a:r>
            <a:r>
              <a:rPr lang="nl-NL" dirty="0" err="1">
                <a:latin typeface="Century Gothic" panose="020B0502020202020204" pitchFamily="34" charset="0"/>
              </a:rPr>
              <a:t>Boho</a:t>
            </a:r>
            <a:r>
              <a:rPr lang="nl-NL" dirty="0">
                <a:latin typeface="Century Gothic" panose="020B0502020202020204" pitchFamily="34" charset="0"/>
              </a:rPr>
              <a:t> hippe invloeden zijn in 2017 niet weg te denken in ons interieur</a:t>
            </a:r>
          </a:p>
        </p:txBody>
      </p:sp>
    </p:spTree>
    <p:extLst>
      <p:ext uri="{BB962C8B-B14F-4D97-AF65-F5344CB8AC3E}">
        <p14:creationId xmlns:p14="http://schemas.microsoft.com/office/powerpoint/2010/main" val="2204118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1680" y="4800600"/>
            <a:ext cx="5587008" cy="716632"/>
          </a:xfrm>
        </p:spPr>
        <p:txBody>
          <a:bodyPr/>
          <a:lstStyle/>
          <a:p>
            <a:r>
              <a:rPr lang="nl-NL" dirty="0">
                <a:latin typeface="Century Gothic" panose="020B0502020202020204" pitchFamily="34" charset="0"/>
              </a:rPr>
              <a:t>Snel sfeer maken!</a:t>
            </a:r>
          </a:p>
        </p:txBody>
      </p:sp>
      <p:sp>
        <p:nvSpPr>
          <p:cNvPr id="4" name="Tijdelijke aanduiding voor tekst 3"/>
          <p:cNvSpPr>
            <a:spLocks noGrp="1"/>
          </p:cNvSpPr>
          <p:nvPr>
            <p:ph type="body" sz="half" idx="2"/>
          </p:nvPr>
        </p:nvSpPr>
        <p:spPr>
          <a:xfrm>
            <a:off x="1691679" y="5517232"/>
            <a:ext cx="5976663" cy="1008112"/>
          </a:xfrm>
        </p:spPr>
        <p:txBody>
          <a:bodyPr/>
          <a:lstStyle/>
          <a:p>
            <a:r>
              <a:rPr lang="nl-NL" dirty="0">
                <a:latin typeface="Century Gothic" panose="020B0502020202020204" pitchFamily="34" charset="0"/>
              </a:rPr>
              <a:t>d.m.v. een kussen, vaasjes, krukjes (dus verschillende hoogtes) (of bloemen…!!) kun je snel een sfeer bepalen!</a:t>
            </a:r>
          </a:p>
        </p:txBody>
      </p:sp>
      <p:pic>
        <p:nvPicPr>
          <p:cNvPr id="1026" name="Picture 2" descr="Afbeeldingsresultaat voor trends tuincentrum de huifka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126" y="426621"/>
            <a:ext cx="6050217" cy="4535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263377"/>
      </p:ext>
    </p:extLst>
  </p:cSld>
  <p:clrMapOvr>
    <a:masterClrMapping/>
  </p:clrMapOvr>
</p:sld>
</file>

<file path=ppt/theme/theme1.xml><?xml version="1.0" encoding="utf-8"?>
<a:theme xmlns:a="http://schemas.openxmlformats.org/drawingml/2006/main" name="Kantoorthema">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ker">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844</Words>
  <Application>Microsoft Office PowerPoint</Application>
  <PresentationFormat>Diavoorstelling (4:3)</PresentationFormat>
  <Paragraphs>75</Paragraphs>
  <Slides>44</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44</vt:i4>
      </vt:variant>
    </vt:vector>
  </HeadingPairs>
  <TitlesOfParts>
    <vt:vector size="49" baseType="lpstr">
      <vt:lpstr>Arial</vt:lpstr>
      <vt:lpstr>Belizarius</vt:lpstr>
      <vt:lpstr>Calibri</vt:lpstr>
      <vt:lpstr>Century Gothic</vt:lpstr>
      <vt:lpstr>Kantoorthema</vt:lpstr>
      <vt:lpstr>Doelgroepen &amp; sferen</vt:lpstr>
      <vt:lpstr>   Vraag: Hoe onderscheiden we doelgroepen en wat zijn doelgroepen?      </vt:lpstr>
      <vt:lpstr> We hebben een indeling gemaakt welke sferen bij welke doelgroepen horen, om er maar een aantal te noemen:  a. trendy b. modern c. klassiek d. natuurlijk e. multicultureel f.  romantisch g. industrieel h. vintage  </vt:lpstr>
      <vt:lpstr>                              Trendy stijl Wat is een trend? De definitie van een trend is moeilijk te verwoorden. Iedereen heeft zijn eigen mening erover en ervaart de trend vanuit zijn eigen leefwereld. Dit wordt grotendeels bepaald door opvoeding, omgeving, werkomstandigheden en maatschappelijke positie. Deze persoonlijke visie heeft geen invloed op de werkelijke trend. De persoonlijk beleving is een afspiegeling van de ontwikkelingsfase en leefomstandigheden van de persoon zelf ten opzichte van de algemene toenemende maatschappelijke ontwikkelingen.  Een trend heeft altijd met maatschappelijke leefomstandigheden te maken. Een trend vernieuwt iets in je leven, vult een leegte en het brengt een oplossing. Als iets nieuw is, is het niet altijd een trend . Iedereen kan namelijk iets nieuws bedenken. Een trend is het gevolg van een verandering in de kijk op het oude en gevestigde. Een trend verovert een plaats die er nog niet was. Je kan pas van een trend spreken wanneer een bepaalde benadering, opvatting zoveel kracht en invloed krijgt dat deze in staat is om krachtvelden zoals cultuur, traditie, gewoonte, gemakzucht uit te schakelen of af te zwakken.   (Woon) trend 2017 Rauw, grof, stoer, natuurlijk, warm, industrieel. Beleving en personalisering worden ano 2017 steeds belangrijker. Koele natuurlijke kleuren: Donkergroen, grijsblauw en donkergroen Warme kleuren: Terracotta, okergeel, framboos en diepblauw  </vt:lpstr>
      <vt:lpstr>Hier volgen wat trendy voorbeelden</vt:lpstr>
      <vt:lpstr>PowerPoint-presentatie</vt:lpstr>
      <vt:lpstr>Urban Jungle</vt:lpstr>
      <vt:lpstr>PowerPoint-presentatie</vt:lpstr>
      <vt:lpstr>Snel sfeer maken!</vt:lpstr>
      <vt:lpstr>PowerPoint-presentatie</vt:lpstr>
      <vt:lpstr>Moderne stijl</vt:lpstr>
      <vt:lpstr>Nu volgen er wat moderne voorbeelden:</vt:lpstr>
      <vt:lpstr>PowerPoint-presentatie</vt:lpstr>
      <vt:lpstr>PowerPoint-presentatie</vt:lpstr>
      <vt:lpstr>Klassieke stijl</vt:lpstr>
      <vt:lpstr>Klassiek:</vt:lpstr>
      <vt:lpstr>PowerPoint-presentatie</vt:lpstr>
      <vt:lpstr>PowerPoint-presentatie</vt:lpstr>
      <vt:lpstr>Romantische stijl (Brocante)</vt:lpstr>
      <vt:lpstr>Romantisch:</vt:lpstr>
      <vt:lpstr>PowerPoint-presentatie</vt:lpstr>
      <vt:lpstr>PowerPoint-presentatie</vt:lpstr>
      <vt:lpstr>Multiculturele stijl</vt:lpstr>
      <vt:lpstr>Multicultureel:</vt:lpstr>
      <vt:lpstr>PowerPoint-presentatie</vt:lpstr>
      <vt:lpstr>PowerPoint-presentatie</vt:lpstr>
      <vt:lpstr>PowerPoint-presentatie</vt:lpstr>
      <vt:lpstr>PowerPoint-presentatie</vt:lpstr>
      <vt:lpstr>Natuurlijke stijl</vt:lpstr>
      <vt:lpstr>PowerPoint-presentatie</vt:lpstr>
      <vt:lpstr>PowerPoint-presentatie</vt:lpstr>
      <vt:lpstr>PowerPoint-presentatie</vt:lpstr>
      <vt:lpstr>PowerPoint-presentatie</vt:lpstr>
      <vt:lpstr>PowerPoint-presentatie</vt:lpstr>
      <vt:lpstr>PowerPoint-presentatie</vt:lpstr>
      <vt:lpstr>PowerPoint-presentatie</vt:lpstr>
      <vt:lpstr>2 voorbeelden van doelgroepen</vt:lpstr>
      <vt:lpstr>Dit is Jan Jansen! Maar wat zien we nou??</vt:lpstr>
      <vt:lpstr>Dit is zijn keuken…!</vt:lpstr>
      <vt:lpstr>PowerPoint-presentatie</vt:lpstr>
      <vt:lpstr>Nu een ander voorbeeld:</vt:lpstr>
      <vt:lpstr>PowerPoint-presentatie</vt:lpstr>
      <vt:lpstr>PowerPoint-presentatie</vt:lpstr>
      <vt:lpstr>PowerPoint-presentatie</vt:lpstr>
    </vt:vector>
  </TitlesOfParts>
  <Company>de Groene Welle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Doelgroepen en sferen</dc:title>
  <dc:creator>Administrator</dc:creator>
  <cp:lastModifiedBy>Kor&amp;Annoeschka</cp:lastModifiedBy>
  <cp:revision>33</cp:revision>
  <dcterms:created xsi:type="dcterms:W3CDTF">2012-09-01T13:11:04Z</dcterms:created>
  <dcterms:modified xsi:type="dcterms:W3CDTF">2018-01-07T18:27:42Z</dcterms:modified>
</cp:coreProperties>
</file>